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7" r:id="rId2"/>
    <p:sldId id="265" r:id="rId3"/>
    <p:sldId id="266" r:id="rId4"/>
    <p:sldId id="274" r:id="rId5"/>
    <p:sldId id="275" r:id="rId6"/>
    <p:sldId id="276" r:id="rId7"/>
    <p:sldId id="277" r:id="rId8"/>
    <p:sldId id="278" r:id="rId9"/>
    <p:sldId id="279" r:id="rId10"/>
    <p:sldId id="280" r:id="rId11"/>
    <p:sldId id="281" r:id="rId12"/>
    <p:sldId id="282" r:id="rId13"/>
    <p:sldId id="283" r:id="rId14"/>
    <p:sldId id="285" r:id="rId15"/>
    <p:sldId id="286"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217B6-2A5E-4E86-8DD0-0747F1C6523A}" type="datetimeFigureOut">
              <a:rPr lang="vi-VN" smtClean="0"/>
              <a:t>09/09/2023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B1EFC-3057-4E45-9031-8C184E5B1FF2}" type="slidenum">
              <a:rPr lang="vi-VN" smtClean="0"/>
              <a:t>‹#›</a:t>
            </a:fld>
            <a:endParaRPr lang="vi-VN"/>
          </a:p>
        </p:txBody>
      </p:sp>
    </p:spTree>
    <p:extLst>
      <p:ext uri="{BB962C8B-B14F-4D97-AF65-F5344CB8AC3E}">
        <p14:creationId xmlns:p14="http://schemas.microsoft.com/office/powerpoint/2010/main" val="419608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F6FD76F-5E5B-401B-BC7F-652450D4734F}"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221122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F6FD76F-5E5B-401B-BC7F-652450D4734F}"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168721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F6FD76F-5E5B-401B-BC7F-652450D4734F}"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265949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431045664"/>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F6FD76F-5E5B-401B-BC7F-652450D4734F}"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353251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6FD76F-5E5B-401B-BC7F-652450D4734F}"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69522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F6FD76F-5E5B-401B-BC7F-652450D4734F}"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45110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F6FD76F-5E5B-401B-BC7F-652450D4734F}" type="datetimeFigureOut">
              <a:rPr lang="vi-VN" smtClean="0"/>
              <a:t>09/09/2023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372719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F6FD76F-5E5B-401B-BC7F-652450D4734F}" type="datetimeFigureOut">
              <a:rPr lang="vi-VN" smtClean="0"/>
              <a:t>09/09/2023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331090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FD76F-5E5B-401B-BC7F-652450D4734F}" type="datetimeFigureOut">
              <a:rPr lang="vi-VN" smtClean="0"/>
              <a:t>09/09/2023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24399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6FD76F-5E5B-401B-BC7F-652450D4734F}"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360803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6FD76F-5E5B-401B-BC7F-652450D4734F}"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8F295F-3919-4C3B-8D10-D8594918AE7D}" type="slidenum">
              <a:rPr lang="vi-VN" smtClean="0"/>
              <a:t>‹#›</a:t>
            </a:fld>
            <a:endParaRPr lang="vi-VN"/>
          </a:p>
        </p:txBody>
      </p:sp>
    </p:spTree>
    <p:extLst>
      <p:ext uri="{BB962C8B-B14F-4D97-AF65-F5344CB8AC3E}">
        <p14:creationId xmlns:p14="http://schemas.microsoft.com/office/powerpoint/2010/main" val="384266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FD76F-5E5B-401B-BC7F-652450D4734F}" type="datetimeFigureOut">
              <a:rPr lang="vi-VN" smtClean="0"/>
              <a:t>09/09/2023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F295F-3919-4C3B-8D10-D8594918AE7D}" type="slidenum">
              <a:rPr lang="vi-VN" smtClean="0"/>
              <a:t>‹#›</a:t>
            </a:fld>
            <a:endParaRPr lang="vi-VN"/>
          </a:p>
        </p:txBody>
      </p:sp>
    </p:spTree>
    <p:extLst>
      <p:ext uri="{BB962C8B-B14F-4D97-AF65-F5344CB8AC3E}">
        <p14:creationId xmlns:p14="http://schemas.microsoft.com/office/powerpoint/2010/main" val="245381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8.gi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KGWJCAc4kGg" TargetMode="External"/><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1588" y="1588"/>
            <a:ext cx="3595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a:solidFill>
                  <a:srgbClr val="C00000"/>
                </a:solidFill>
                <a:latin typeface="Times New Roman" panose="02020603050405020304" pitchFamily="18" charset="0"/>
                <a:cs typeface="Times New Roman" panose="02020603050405020304" pitchFamily="18" charset="0"/>
              </a:rPr>
              <a:t>Tr</a:t>
            </a:r>
            <a:r>
              <a:rPr lang="vi-VN" altLang="en-US" sz="2100" b="1">
                <a:solidFill>
                  <a:srgbClr val="C00000"/>
                </a:solidFill>
                <a:latin typeface="Times New Roman" panose="02020603050405020304" pitchFamily="18" charset="0"/>
                <a:cs typeface="Times New Roman" panose="02020603050405020304" pitchFamily="18" charset="0"/>
              </a:rPr>
              <a:t>ư</a:t>
            </a:r>
            <a:r>
              <a:rPr lang="en-US" altLang="en-US" sz="2100" b="1">
                <a:solidFill>
                  <a:srgbClr val="C00000"/>
                </a:solidFill>
                <a:latin typeface="Times New Roman" panose="02020603050405020304" pitchFamily="18" charset="0"/>
                <a:cs typeface="Times New Roman" panose="02020603050405020304" pitchFamily="18" charset="0"/>
              </a:rPr>
              <a:t>ờng: THCS Bình Khánh</a:t>
            </a:r>
          </a:p>
          <a:p>
            <a:pPr>
              <a:lnSpc>
                <a:spcPct val="100000"/>
              </a:lnSpc>
              <a:spcBef>
                <a:spcPct val="0"/>
              </a:spcBef>
              <a:buFontTx/>
              <a:buNone/>
            </a:pPr>
            <a:r>
              <a:rPr lang="en-US" altLang="en-US" sz="2100" b="1">
                <a:solidFill>
                  <a:srgbClr val="C00000"/>
                </a:solidFill>
                <a:latin typeface="Times New Roman" panose="02020603050405020304" pitchFamily="18" charset="0"/>
                <a:cs typeface="Times New Roman" panose="02020603050405020304" pitchFamily="18" charset="0"/>
              </a:rPr>
              <a:t>Tổ: Ngữ văn</a:t>
            </a:r>
          </a:p>
        </p:txBody>
      </p:sp>
    </p:spTree>
    <p:extLst>
      <p:ext uri="{BB962C8B-B14F-4D97-AF65-F5344CB8AC3E}">
        <p14:creationId xmlns:p14="http://schemas.microsoft.com/office/powerpoint/2010/main" val="87542083"/>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0" name="TextBox 19">
            <a:extLst>
              <a:ext uri="{FF2B5EF4-FFF2-40B4-BE49-F238E27FC236}">
                <a16:creationId xmlns:a16="http://schemas.microsoft.com/office/drawing/2014/main" id="{AC445A43-9C92-B3D2-0363-B6C9D461E98F}"/>
              </a:ext>
            </a:extLst>
          </p:cNvPr>
          <p:cNvSpPr txBox="1"/>
          <p:nvPr/>
        </p:nvSpPr>
        <p:spPr>
          <a:xfrm>
            <a:off x="805662" y="870341"/>
            <a:ext cx="4357914"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cảm hứng chủ đạo</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grpSp>
        <p:nvGrpSpPr>
          <p:cNvPr id="21" name="组合 11">
            <a:extLst>
              <a:ext uri="{FF2B5EF4-FFF2-40B4-BE49-F238E27FC236}">
                <a16:creationId xmlns:a16="http://schemas.microsoft.com/office/drawing/2014/main" id="{67200583-4501-CC06-AD75-1B4D66A3E404}"/>
              </a:ext>
            </a:extLst>
          </p:cNvPr>
          <p:cNvGrpSpPr/>
          <p:nvPr/>
        </p:nvGrpSpPr>
        <p:grpSpPr>
          <a:xfrm>
            <a:off x="8239086" y="2484305"/>
            <a:ext cx="3725370" cy="2353769"/>
            <a:chOff x="-1489" y="2170"/>
            <a:chExt cx="13172" cy="7215"/>
          </a:xfrm>
          <a:solidFill>
            <a:srgbClr val="5E8381">
              <a:lumMod val="20000"/>
              <a:lumOff val="80000"/>
            </a:srgbClr>
          </a:solidFill>
        </p:grpSpPr>
        <p:sp>
          <p:nvSpPr>
            <p:cNvPr id="23" name="椭圆形标注 12">
              <a:extLst>
                <a:ext uri="{FF2B5EF4-FFF2-40B4-BE49-F238E27FC236}">
                  <a16:creationId xmlns:a16="http://schemas.microsoft.com/office/drawing/2014/main" id="{7A91AC2A-6317-1E75-01F0-FAE921FD9543}"/>
                </a:ext>
              </a:extLst>
            </p:cNvPr>
            <p:cNvSpPr/>
            <p:nvPr/>
          </p:nvSpPr>
          <p:spPr>
            <a:xfrm flipH="1">
              <a:off x="-1489" y="2170"/>
              <a:ext cx="13172" cy="7215"/>
            </a:xfrm>
            <a:prstGeom prst="wedgeEllipseCallout">
              <a:avLst>
                <a:gd name="adj1" fmla="val 52101"/>
                <a:gd name="adj2" fmla="val 48024"/>
              </a:avLst>
            </a:prstGeom>
            <a:solidFill>
              <a:schemeClr val="accent2">
                <a:lumMod val="20000"/>
                <a:lumOff val="80000"/>
              </a:schemeClr>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24" name="文本框 13">
              <a:extLst>
                <a:ext uri="{FF2B5EF4-FFF2-40B4-BE49-F238E27FC236}">
                  <a16:creationId xmlns:a16="http://schemas.microsoft.com/office/drawing/2014/main" id="{6AD7E833-36F9-B4B8-A04B-75BB056852AA}"/>
                </a:ext>
              </a:extLst>
            </p:cNvPr>
            <p:cNvSpPr txBox="1"/>
            <p:nvPr/>
          </p:nvSpPr>
          <p:spPr>
            <a:xfrm>
              <a:off x="-374" y="4504"/>
              <a:ext cx="10942" cy="2547"/>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a:t>
              </a: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thảo luận nhóm đôi để hoàn thiện PHT số 4</a:t>
              </a:r>
              <a:endParaRPr lang="en-US" sz="2400" dirty="0">
                <a:effectLst/>
                <a:latin typeface=".VnTime"/>
                <a:ea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BC18AB6C-5E79-74E9-0486-16DBE9FBA1BB}"/>
              </a:ext>
            </a:extLst>
          </p:cNvPr>
          <p:cNvGrpSpPr/>
          <p:nvPr/>
        </p:nvGrpSpPr>
        <p:grpSpPr>
          <a:xfrm>
            <a:off x="537998" y="1940814"/>
            <a:ext cx="7431855" cy="4021481"/>
            <a:chOff x="0" y="0"/>
            <a:chExt cx="5984875" cy="2562860"/>
          </a:xfrm>
        </p:grpSpPr>
        <p:sp>
          <p:nvSpPr>
            <p:cNvPr id="29" name="Rectangle 28">
              <a:extLst>
                <a:ext uri="{FF2B5EF4-FFF2-40B4-BE49-F238E27FC236}">
                  <a16:creationId xmlns:a16="http://schemas.microsoft.com/office/drawing/2014/main" id="{90807A9F-3695-50FF-73BD-521F953CE4DC}"/>
                </a:ext>
              </a:extLst>
            </p:cNvPr>
            <p:cNvSpPr/>
            <p:nvPr/>
          </p:nvSpPr>
          <p:spPr>
            <a:xfrm>
              <a:off x="0" y="0"/>
              <a:ext cx="5984875" cy="256286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Vần nhịp</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VnTime"/>
                  <a:ea typeface="Times New Roman" panose="02020603050405020304" pitchFamily="18" charset="0"/>
                  <a:cs typeface="Times New Roman" panose="02020603050405020304" pitchFamily="18" charset="0"/>
                </a:rPr>
                <a:t> </a:t>
              </a:r>
              <a:endParaRPr lang="en-VN" sz="1200">
                <a:effectLst/>
                <a:latin typeface=".VnTime"/>
                <a:ea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3B90CCE8-FA77-7A71-4C66-295A035EF127}"/>
                </a:ext>
              </a:extLst>
            </p:cNvPr>
            <p:cNvGrpSpPr/>
            <p:nvPr/>
          </p:nvGrpSpPr>
          <p:grpSpPr>
            <a:xfrm>
              <a:off x="103909" y="346363"/>
              <a:ext cx="5756564" cy="2105891"/>
              <a:chOff x="0" y="0"/>
              <a:chExt cx="5756564" cy="2105891"/>
            </a:xfrm>
          </p:grpSpPr>
          <p:sp>
            <p:nvSpPr>
              <p:cNvPr id="31" name="Rectangle 30">
                <a:extLst>
                  <a:ext uri="{FF2B5EF4-FFF2-40B4-BE49-F238E27FC236}">
                    <a16:creationId xmlns:a16="http://schemas.microsoft.com/office/drawing/2014/main" id="{8F58718D-CF53-6803-5B6C-134E55EA1820}"/>
                  </a:ext>
                </a:extLst>
              </p:cNvPr>
              <p:cNvSpPr/>
              <p:nvPr/>
            </p:nvSpPr>
            <p:spPr>
              <a:xfrm>
                <a:off x="0" y="0"/>
                <a:ext cx="1724891" cy="1038860"/>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Vần, nhịp, tác dụng</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VnTime"/>
                    <a:ea typeface="Times New Roman" panose="02020603050405020304" pitchFamily="18" charset="0"/>
                    <a:cs typeface="Times New Roman" panose="02020603050405020304" pitchFamily="18" charset="0"/>
                  </a:rPr>
                  <a:t> </a:t>
                </a:r>
                <a:endParaRPr lang="en-VN" sz="1200">
                  <a:effectLst/>
                  <a:latin typeface=".VnTime"/>
                  <a:ea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84063A92-9F48-33BB-B925-888B60F4665D}"/>
                  </a:ext>
                </a:extLst>
              </p:cNvPr>
              <p:cNvSpPr/>
              <p:nvPr/>
            </p:nvSpPr>
            <p:spPr>
              <a:xfrm>
                <a:off x="1953491" y="0"/>
                <a:ext cx="1863436" cy="1038860"/>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VN" sz="1200" dirty="0">
                  <a:effectLst/>
                  <a:latin typeface=".VnTime"/>
                  <a:ea typeface="Times New Roman" panose="02020603050405020304" pitchFamily="18" charset="0"/>
                  <a:cs typeface="Times New Roman" panose="02020603050405020304" pitchFamily="18" charset="0"/>
                </a:endParaRPr>
              </a:p>
              <a:p>
                <a:pPr algn="ct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dirty="0">
                  <a:effectLst/>
                  <a:latin typeface=".VnTime"/>
                  <a:ea typeface="Times New Roman" panose="02020603050405020304" pitchFamily="18" charset="0"/>
                  <a:cs typeface="Times New Roman" panose="02020603050405020304" pitchFamily="18" charset="0"/>
                </a:endParaRPr>
              </a:p>
              <a:p>
                <a:pPr algn="ctr"/>
                <a:r>
                  <a:rPr lang="en-US" sz="1200" dirty="0">
                    <a:effectLst/>
                    <a:latin typeface=".VnTime"/>
                    <a:ea typeface="Times New Roman" panose="02020603050405020304" pitchFamily="18" charset="0"/>
                    <a:cs typeface="Times New Roman" panose="02020603050405020304" pitchFamily="18" charset="0"/>
                  </a:rPr>
                  <a:t> </a:t>
                </a:r>
                <a:endParaRPr lang="en-VN" sz="1200" dirty="0">
                  <a:effectLst/>
                  <a:latin typeface=".VnTime"/>
                  <a:ea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AF5CEBF5-D5DE-7184-1871-5856E176518B}"/>
                  </a:ext>
                </a:extLst>
              </p:cNvPr>
              <p:cNvSpPr/>
              <p:nvPr/>
            </p:nvSpPr>
            <p:spPr>
              <a:xfrm>
                <a:off x="3997036" y="0"/>
                <a:ext cx="1759528" cy="1039091"/>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Cách sử dụng từ ngữ</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VnTime"/>
                    <a:ea typeface="Times New Roman" panose="02020603050405020304" pitchFamily="18" charset="0"/>
                    <a:cs typeface="Times New Roman" panose="02020603050405020304" pitchFamily="18" charset="0"/>
                  </a:rPr>
                  <a:t> </a:t>
                </a:r>
                <a:endParaRPr lang="en-VN" sz="1200">
                  <a:effectLst/>
                  <a:latin typeface=".VnTime"/>
                  <a:ea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F21407E3-F03F-3A12-9939-99A4D204C392}"/>
                  </a:ext>
                </a:extLst>
              </p:cNvPr>
              <p:cNvSpPr/>
              <p:nvPr/>
            </p:nvSpPr>
            <p:spPr>
              <a:xfrm>
                <a:off x="415636" y="1323109"/>
                <a:ext cx="4849091" cy="782782"/>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Cảm hứng chủ đạo</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a:effectLst/>
                  <a:latin typeface=".VnTime"/>
                  <a:ea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94E7E70F-8444-27E5-9A09-9D9832610B40}"/>
                  </a:ext>
                </a:extLst>
              </p:cNvPr>
              <p:cNvCxnSpPr/>
              <p:nvPr/>
            </p:nvCxnSpPr>
            <p:spPr>
              <a:xfrm>
                <a:off x="865909" y="1039091"/>
                <a:ext cx="6927" cy="29117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8AF00E5-E7DA-568C-78D9-6BD5D4248CEB}"/>
                  </a:ext>
                </a:extLst>
              </p:cNvPr>
              <p:cNvCxnSpPr/>
              <p:nvPr/>
            </p:nvCxnSpPr>
            <p:spPr>
              <a:xfrm>
                <a:off x="2819400" y="1032163"/>
                <a:ext cx="6927" cy="29117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8F38CF4-5186-A12D-9DA6-8616AFC5DCA2}"/>
                  </a:ext>
                </a:extLst>
              </p:cNvPr>
              <p:cNvCxnSpPr/>
              <p:nvPr/>
            </p:nvCxnSpPr>
            <p:spPr>
              <a:xfrm>
                <a:off x="4807527" y="1046018"/>
                <a:ext cx="6927" cy="29117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201291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0" name="TextBox 19">
            <a:extLst>
              <a:ext uri="{FF2B5EF4-FFF2-40B4-BE49-F238E27FC236}">
                <a16:creationId xmlns:a16="http://schemas.microsoft.com/office/drawing/2014/main" id="{AC445A43-9C92-B3D2-0363-B6C9D461E98F}"/>
              </a:ext>
            </a:extLst>
          </p:cNvPr>
          <p:cNvSpPr txBox="1"/>
          <p:nvPr/>
        </p:nvSpPr>
        <p:spPr>
          <a:xfrm>
            <a:off x="805662" y="870341"/>
            <a:ext cx="4357914"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cảm hứng chủ đạo</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4" name="Group 3">
            <a:extLst>
              <a:ext uri="{FF2B5EF4-FFF2-40B4-BE49-F238E27FC236}">
                <a16:creationId xmlns:a16="http://schemas.microsoft.com/office/drawing/2014/main" id="{660851F6-9FE8-49C3-0E79-38B3D9CA4C30}"/>
              </a:ext>
            </a:extLst>
          </p:cNvPr>
          <p:cNvGrpSpPr/>
          <p:nvPr/>
        </p:nvGrpSpPr>
        <p:grpSpPr>
          <a:xfrm>
            <a:off x="874303" y="1522102"/>
            <a:ext cx="10504896" cy="5081598"/>
            <a:chOff x="-1" y="-37284"/>
            <a:chExt cx="5984875" cy="2383639"/>
          </a:xfrm>
        </p:grpSpPr>
        <p:sp>
          <p:nvSpPr>
            <p:cNvPr id="7" name="Rectangle 6">
              <a:extLst>
                <a:ext uri="{FF2B5EF4-FFF2-40B4-BE49-F238E27FC236}">
                  <a16:creationId xmlns:a16="http://schemas.microsoft.com/office/drawing/2014/main" id="{E1EDF062-D451-9A2B-E2F6-691704DFEF7C}"/>
                </a:ext>
              </a:extLst>
            </p:cNvPr>
            <p:cNvSpPr/>
            <p:nvPr/>
          </p:nvSpPr>
          <p:spPr>
            <a:xfrm>
              <a:off x="-1" y="-37284"/>
              <a:ext cx="5984875" cy="238363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Tìm hiểu về cảm hứng chủ đạo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200" dirty="0">
                  <a:effectLst/>
                  <a:latin typeface=".VnTime"/>
                  <a:ea typeface="Times New Roman" panose="02020603050405020304" pitchFamily="18" charset="0"/>
                  <a:cs typeface="Times New Roman" panose="02020603050405020304" pitchFamily="18" charset="0"/>
                </a:rPr>
                <a:t> </a:t>
              </a:r>
              <a:endParaRPr lang="en-VN" sz="1200" dirty="0">
                <a:effectLst/>
                <a:latin typeface=".VnTime"/>
                <a:ea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5B40B05-087D-3AA4-15AA-9D217AD75563}"/>
                </a:ext>
              </a:extLst>
            </p:cNvPr>
            <p:cNvGrpSpPr/>
            <p:nvPr/>
          </p:nvGrpSpPr>
          <p:grpSpPr>
            <a:xfrm>
              <a:off x="103909" y="161299"/>
              <a:ext cx="5809210" cy="2130731"/>
              <a:chOff x="0" y="-185064"/>
              <a:chExt cx="5809210" cy="2130731"/>
            </a:xfrm>
          </p:grpSpPr>
          <p:sp>
            <p:nvSpPr>
              <p:cNvPr id="9" name="Rectangle 8">
                <a:extLst>
                  <a:ext uri="{FF2B5EF4-FFF2-40B4-BE49-F238E27FC236}">
                    <a16:creationId xmlns:a16="http://schemas.microsoft.com/office/drawing/2014/main" id="{1355EC23-6761-548F-7010-CEA7354A5BCA}"/>
                  </a:ext>
                </a:extLst>
              </p:cNvPr>
              <p:cNvSpPr/>
              <p:nvPr/>
            </p:nvSpPr>
            <p:spPr>
              <a:xfrm>
                <a:off x="0" y="-174310"/>
                <a:ext cx="1724891" cy="1283221"/>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Vần cách, chủ yếu là nhịp 2/4 đều đặn gợi cảm giác giống như nhịp võng, nhịp nôi đưa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con.</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8CF6D86-D1BB-1D79-1F93-C73DFAF104BC}"/>
                  </a:ext>
                </a:extLst>
              </p:cNvPr>
              <p:cNvSpPr/>
              <p:nvPr/>
            </p:nvSpPr>
            <p:spPr>
              <a:xfrm>
                <a:off x="1842656" y="-164711"/>
                <a:ext cx="1752600" cy="1268883"/>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Hình ảnh giàu tính tạo hình: Vầng trăng mẹ thời con gái/ Áo mẹ bạc phơ bạc phếch/ Vải nâu bục mối chỉ sờn,...</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00461F5-C676-7462-0CE1-40AE572B4EEA}"/>
                  </a:ext>
                </a:extLst>
              </p:cNvPr>
              <p:cNvSpPr/>
              <p:nvPr/>
            </p:nvSpPr>
            <p:spPr>
              <a:xfrm>
                <a:off x="3774671" y="-185064"/>
                <a:ext cx="2034539" cy="1276053"/>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ngữ: từ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tượng thanh (thập thình), tượng hình (chòng chành, vấn vít, dập dờn), từ ngữ thể hiện trực tiếp tình cảm của tác giả đối với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mẹ.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lạy trời đừng giông đừng bão, thương mẹ, nôn nao)</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77CDDAA-44EB-4739-E3D8-894749196F96}"/>
                  </a:ext>
                </a:extLst>
              </p:cNvPr>
              <p:cNvSpPr/>
              <p:nvPr/>
            </p:nvSpPr>
            <p:spPr>
              <a:xfrm>
                <a:off x="1" y="1323109"/>
                <a:ext cx="5809209" cy="622558"/>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153162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Các yếu tố trên có tác dụng thể hiện cảm hứng chủ đạo của bài thơ là: cảm hứng về những hi sinh của đời mẹ và những giá trị tốt đẹp mà mẹ đã truyền dạy cho con qua lời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ru.</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cxnSp>
        <p:nvCxnSpPr>
          <p:cNvPr id="28" name="Straight Arrow Connector 27">
            <a:extLst>
              <a:ext uri="{FF2B5EF4-FFF2-40B4-BE49-F238E27FC236}">
                <a16:creationId xmlns:a16="http://schemas.microsoft.com/office/drawing/2014/main" id="{DD0C28C1-EF61-0AC4-5635-BC1A17FCE7BD}"/>
              </a:ext>
            </a:extLst>
          </p:cNvPr>
          <p:cNvCxnSpPr>
            <a:cxnSpLocks/>
            <a:stCxn id="10" idx="2"/>
          </p:cNvCxnSpPr>
          <p:nvPr/>
        </p:nvCxnSpPr>
        <p:spPr>
          <a:xfrm>
            <a:off x="5829113" y="4693932"/>
            <a:ext cx="11245" cy="4285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77CF6CE0-813A-DE62-A1D6-E3FEE21DCF83}"/>
              </a:ext>
            </a:extLst>
          </p:cNvPr>
          <p:cNvCxnSpPr/>
          <p:nvPr/>
        </p:nvCxnSpPr>
        <p:spPr>
          <a:xfrm>
            <a:off x="2991134" y="4693932"/>
            <a:ext cx="11245" cy="4285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a:extLst>
              <a:ext uri="{FF2B5EF4-FFF2-40B4-BE49-F238E27FC236}">
                <a16:creationId xmlns:a16="http://schemas.microsoft.com/office/drawing/2014/main" id="{FAD9AE82-E5AA-FB14-1561-7A311009D97D}"/>
              </a:ext>
            </a:extLst>
          </p:cNvPr>
          <p:cNvCxnSpPr>
            <a:cxnSpLocks/>
          </p:cNvCxnSpPr>
          <p:nvPr/>
        </p:nvCxnSpPr>
        <p:spPr>
          <a:xfrm>
            <a:off x="9203089" y="4660643"/>
            <a:ext cx="11245" cy="4285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46023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0" name="TextBox 19">
            <a:extLst>
              <a:ext uri="{FF2B5EF4-FFF2-40B4-BE49-F238E27FC236}">
                <a16:creationId xmlns:a16="http://schemas.microsoft.com/office/drawing/2014/main" id="{AC445A43-9C92-B3D2-0363-B6C9D461E98F}"/>
              </a:ext>
            </a:extLst>
          </p:cNvPr>
          <p:cNvSpPr txBox="1"/>
          <p:nvPr/>
        </p:nvSpPr>
        <p:spPr>
          <a:xfrm>
            <a:off x="805662" y="870341"/>
            <a:ext cx="1995595" cy="579967"/>
          </a:xfrm>
          <a:prstGeom prst="rect">
            <a:avLst/>
          </a:prstGeom>
          <a:noFill/>
        </p:spPr>
        <p:txBody>
          <a:bodyPr wrap="square">
            <a:spAutoFit/>
          </a:bodyPr>
          <a:lstStyle/>
          <a:p>
            <a:pPr algn="just">
              <a:lnSpc>
                <a:spcPct val="150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Chủ đề</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8" name="Picture 17">
            <a:extLst>
              <a:ext uri="{FF2B5EF4-FFF2-40B4-BE49-F238E27FC236}">
                <a16:creationId xmlns:a16="http://schemas.microsoft.com/office/drawing/2014/main" id="{DBC926EA-4D5A-74ED-9110-7E08EB27B97E}"/>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86286" y="2032000"/>
            <a:ext cx="5906034" cy="5719749"/>
          </a:xfrm>
          <a:prstGeom prst="rect">
            <a:avLst/>
          </a:prstGeom>
        </p:spPr>
      </p:pic>
      <p:sp>
        <p:nvSpPr>
          <p:cNvPr id="21" name="TextBox 20">
            <a:extLst>
              <a:ext uri="{FF2B5EF4-FFF2-40B4-BE49-F238E27FC236}">
                <a16:creationId xmlns:a16="http://schemas.microsoft.com/office/drawing/2014/main" id="{87A2B5EB-7E29-3636-2182-F0C25397DE66}"/>
              </a:ext>
            </a:extLst>
          </p:cNvPr>
          <p:cNvSpPr txBox="1"/>
          <p:nvPr/>
        </p:nvSpPr>
        <p:spPr>
          <a:xfrm>
            <a:off x="6654160" y="3950045"/>
            <a:ext cx="5370286" cy="1883657"/>
          </a:xfrm>
          <a:prstGeom prst="rect">
            <a:avLst/>
          </a:prstGeom>
          <a:noFill/>
        </p:spPr>
        <p:txBody>
          <a:bodyPr wrap="square">
            <a:spAutoFit/>
          </a:bodyPr>
          <a:lstStyle/>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Em hãy nhắc lại khái niệm và chức năng của nhan đề (học ở lớp 6)</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Theo em, nhan đề Trong lời mẹ hát có vai trò thế nào trong việc thể hiện chủ đề của bài thơ?</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BAE1FFC-452C-C130-70A5-0CB17C9DD805}"/>
              </a:ext>
            </a:extLst>
          </p:cNvPr>
          <p:cNvSpPr txBox="1"/>
          <p:nvPr/>
        </p:nvSpPr>
        <p:spPr>
          <a:xfrm>
            <a:off x="930060" y="1414466"/>
            <a:ext cx="4752860" cy="4401205"/>
          </a:xfrm>
          <a:prstGeom prst="rect">
            <a:avLst/>
          </a:prstGeom>
          <a:noFill/>
          <a:ln w="19050">
            <a:solidFill>
              <a:schemeClr val="tx1"/>
            </a:solidFill>
          </a:ln>
        </p:spPr>
        <p:txBody>
          <a:bodyPr wrap="square">
            <a:spAutoFit/>
          </a:bodyPr>
          <a:lstStyle/>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Nhan đề là tên văn bản, thường ngắn gọn, thể hiện nội dung chính và thông điệp của văn bản.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Chủ đề</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Qua hình ảnh lời ru con của mẹ, tác giả thể hiện tình cảm yêu thương sâu sắc, lòng biết ơn đối với mẹ và tình yêu quê hương đất nước mà mẹ đã truyền dạy cho con</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Nhan đề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Trong lời mẹ hát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đã thể hiện được chủ đề của bài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VN" sz="2000" dirty="0" smtClean="0">
                <a:effectLst/>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854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8" name="Picture 17">
            <a:extLst>
              <a:ext uri="{FF2B5EF4-FFF2-40B4-BE49-F238E27FC236}">
                <a16:creationId xmlns:a16="http://schemas.microsoft.com/office/drawing/2014/main" id="{DBC926EA-4D5A-74ED-9110-7E08EB27B97E}"/>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86286" y="2032000"/>
            <a:ext cx="5906034" cy="5719749"/>
          </a:xfrm>
          <a:prstGeom prst="rect">
            <a:avLst/>
          </a:prstGeom>
        </p:spPr>
      </p:pic>
      <p:sp>
        <p:nvSpPr>
          <p:cNvPr id="7" name="TextBox 6">
            <a:extLst>
              <a:ext uri="{FF2B5EF4-FFF2-40B4-BE49-F238E27FC236}">
                <a16:creationId xmlns:a16="http://schemas.microsoft.com/office/drawing/2014/main" id="{48C8D7EF-D586-3A7A-3753-57AB32E30713}"/>
              </a:ext>
            </a:extLst>
          </p:cNvPr>
          <p:cNvSpPr txBox="1"/>
          <p:nvPr/>
        </p:nvSpPr>
        <p:spPr>
          <a:xfrm>
            <a:off x="6720113" y="3947064"/>
            <a:ext cx="5130799" cy="1889620"/>
          </a:xfrm>
          <a:prstGeom prst="rect">
            <a:avLst/>
          </a:prstGeom>
          <a:noFill/>
        </p:spPr>
        <p:txBody>
          <a:bodyPr wrap="square">
            <a:spAutoFit/>
          </a:bodyPr>
          <a:lstStyle/>
          <a:p>
            <a:pPr algn="just">
              <a:lnSpc>
                <a:spcPct val="150000"/>
              </a:lnSpc>
            </a:pP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mẹ</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mẹ</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mà</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biết</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t>
            </a: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(Học sinh hoàn thành PHT số 5 để trả lời câu hỏi này)</a:t>
            </a:r>
            <a:endParaRPr lang="en-VN" sz="2000" dirty="0">
              <a:solidFill>
                <a:schemeClr val="bg1"/>
              </a:solidFill>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DA852C7-D5CD-F820-BD1A-96C73DC13746}"/>
              </a:ext>
            </a:extLst>
          </p:cNvPr>
          <p:cNvSpPr txBox="1"/>
          <p:nvPr/>
        </p:nvSpPr>
        <p:spPr>
          <a:xfrm>
            <a:off x="1084216" y="830609"/>
            <a:ext cx="2904135" cy="587148"/>
          </a:xfrm>
          <a:prstGeom prst="rect">
            <a:avLst/>
          </a:prstGeom>
          <a:noFill/>
        </p:spPr>
        <p:txBody>
          <a:bodyPr wrap="square">
            <a:spAutoFit/>
          </a:bodyPr>
          <a:lstStyle/>
          <a:p>
            <a:pPr algn="just">
              <a:lnSpc>
                <a:spcPct val="150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4. Liên hệ, mở rộng</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34299C0B-64C2-50A6-F8EB-45C07BB8AC8B}"/>
              </a:ext>
            </a:extLst>
          </p:cNvPr>
          <p:cNvGraphicFramePr>
            <a:graphicFrameLocks noGrp="1"/>
          </p:cNvGraphicFramePr>
          <p:nvPr>
            <p:extLst>
              <p:ext uri="{D42A27DB-BD31-4B8C-83A1-F6EECF244321}">
                <p14:modId xmlns:p14="http://schemas.microsoft.com/office/powerpoint/2010/main" val="1363711582"/>
              </p:ext>
            </p:extLst>
          </p:nvPr>
        </p:nvGraphicFramePr>
        <p:xfrm>
          <a:off x="624114" y="1811058"/>
          <a:ext cx="5471886" cy="4174511"/>
        </p:xfrm>
        <a:graphic>
          <a:graphicData uri="http://schemas.openxmlformats.org/drawingml/2006/table">
            <a:tbl>
              <a:tblPr firstRow="1" firstCol="1" bandRow="1">
                <a:tableStyleId>{5C22544A-7EE6-4342-B048-85BDC9FD1C3A}</a:tableStyleId>
              </a:tblPr>
              <a:tblGrid>
                <a:gridCol w="2398392">
                  <a:extLst>
                    <a:ext uri="{9D8B030D-6E8A-4147-A177-3AD203B41FA5}">
                      <a16:colId xmlns:a16="http://schemas.microsoft.com/office/drawing/2014/main" val="4175021103"/>
                    </a:ext>
                  </a:extLst>
                </a:gridCol>
                <a:gridCol w="3073494">
                  <a:extLst>
                    <a:ext uri="{9D8B030D-6E8A-4147-A177-3AD203B41FA5}">
                      <a16:colId xmlns:a16="http://schemas.microsoft.com/office/drawing/2014/main" val="1873516226"/>
                    </a:ext>
                  </a:extLst>
                </a:gridCol>
              </a:tblGrid>
              <a:tr h="543491">
                <a:tc>
                  <a:txBody>
                    <a:bodyPr/>
                    <a:lstStyle/>
                    <a:p>
                      <a:pPr algn="ctr">
                        <a:lnSpc>
                          <a:spcPct val="150000"/>
                        </a:lnSpc>
                      </a:pPr>
                      <a:r>
                        <a:rPr lang="vi-VN" sz="2200">
                          <a:solidFill>
                            <a:schemeClr val="tx1"/>
                          </a:solidFill>
                          <a:effectLst/>
                          <a:latin typeface="Times New Roman" panose="02020603050405020304" pitchFamily="18" charset="0"/>
                          <a:cs typeface="Times New Roman" panose="02020603050405020304" pitchFamily="18" charset="0"/>
                        </a:rPr>
                        <a:t>Trong lời mẹ hát</a:t>
                      </a:r>
                      <a:endParaRPr lang="en-VN" sz="2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2200" dirty="0">
                          <a:solidFill>
                            <a:schemeClr val="tx1"/>
                          </a:solidFill>
                          <a:effectLst/>
                          <a:latin typeface="Times New Roman" panose="02020603050405020304" pitchFamily="18" charset="0"/>
                          <a:cs typeface="Times New Roman" panose="02020603050405020304" pitchFamily="18" charset="0"/>
                        </a:rPr>
                        <a:t>Mẹ (Đỗ Trung Lai)</a:t>
                      </a:r>
                      <a:endParaRPr lang="en-VN"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463383"/>
                  </a:ext>
                </a:extLst>
              </a:tr>
              <a:tr h="3631020">
                <a:tc>
                  <a:txBody>
                    <a:bodyPr/>
                    <a:lstStyle/>
                    <a:p>
                      <a:pPr algn="just">
                        <a:lnSpc>
                          <a:spcPct val="150000"/>
                        </a:lnSpc>
                      </a:pPr>
                      <a:r>
                        <a:rPr lang="vi-VN" sz="2200" b="0" dirty="0">
                          <a:solidFill>
                            <a:schemeClr val="tx1"/>
                          </a:solidFill>
                          <a:effectLst/>
                          <a:latin typeface="Times New Roman" panose="02020603050405020304" pitchFamily="18" charset="0"/>
                          <a:cs typeface="Times New Roman" panose="02020603050405020304" pitchFamily="18" charset="0"/>
                        </a:rPr>
                        <a:t>Tình yêu thương, lòng biết ơn đối với mẹ được lồng ghép và tái hiện thông qua hình ảnh lời ru </a:t>
                      </a:r>
                      <a:r>
                        <a:rPr lang="vi-VN" sz="2200" b="0" dirty="0" smtClean="0">
                          <a:solidFill>
                            <a:schemeClr val="tx1"/>
                          </a:solidFill>
                          <a:effectLst/>
                          <a:latin typeface="Times New Roman" panose="02020603050405020304" pitchFamily="18" charset="0"/>
                          <a:cs typeface="Times New Roman" panose="02020603050405020304" pitchFamily="18" charset="0"/>
                        </a:rPr>
                        <a:t>con.</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200" dirty="0">
                          <a:solidFill>
                            <a:schemeClr val="tx1"/>
                          </a:solidFill>
                          <a:effectLst/>
                          <a:latin typeface="Times New Roman" panose="02020603050405020304" pitchFamily="18" charset="0"/>
                          <a:cs typeface="Times New Roman" panose="02020603050405020304" pitchFamily="18" charset="0"/>
                        </a:rPr>
                        <a:t>Tình yêu thương, lòng biết ơn, nỗi xót xa, bất lực trước thời gian in hằn trên dáng mẹ được thể hiện thông qua hình ảnh sóng đôi mẹ và cây </a:t>
                      </a:r>
                      <a:r>
                        <a:rPr lang="vi-VN" sz="2200" dirty="0" smtClean="0">
                          <a:solidFill>
                            <a:schemeClr val="tx1"/>
                          </a:solidFill>
                          <a:effectLst/>
                          <a:latin typeface="Times New Roman" panose="02020603050405020304" pitchFamily="18" charset="0"/>
                          <a:cs typeface="Times New Roman" panose="02020603050405020304" pitchFamily="18" charset="0"/>
                        </a:rPr>
                        <a:t>cau.</a:t>
                      </a:r>
                      <a:endParaRPr lang="en-VN"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2230036"/>
                  </a:ext>
                </a:extLst>
              </a:tr>
            </a:tbl>
          </a:graphicData>
        </a:graphic>
      </p:graphicFrame>
    </p:spTree>
    <p:extLst>
      <p:ext uri="{BB962C8B-B14F-4D97-AF65-F5344CB8AC3E}">
        <p14:creationId xmlns:p14="http://schemas.microsoft.com/office/powerpoint/2010/main" val="2740647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20" name="Group 19">
            <a:extLst>
              <a:ext uri="{FF2B5EF4-FFF2-40B4-BE49-F238E27FC236}">
                <a16:creationId xmlns:a16="http://schemas.microsoft.com/office/drawing/2014/main" id="{C68A1C50-0774-0927-7699-6995B90425A4}"/>
              </a:ext>
            </a:extLst>
          </p:cNvPr>
          <p:cNvGrpSpPr/>
          <p:nvPr/>
        </p:nvGrpSpPr>
        <p:grpSpPr>
          <a:xfrm>
            <a:off x="-51398" y="0"/>
            <a:ext cx="4882813" cy="786472"/>
            <a:chOff x="4999575" y="4079151"/>
            <a:chExt cx="4882813" cy="786472"/>
          </a:xfrm>
        </p:grpSpPr>
        <p:sp>
          <p:nvSpPr>
            <p:cNvPr id="13" name="Rounded Rectangle 12">
              <a:extLst>
                <a:ext uri="{FF2B5EF4-FFF2-40B4-BE49-F238E27FC236}">
                  <a16:creationId xmlns:a16="http://schemas.microsoft.com/office/drawing/2014/main" id="{E9A23D79-DDAB-F258-966C-7051CEF5055A}"/>
                </a:ext>
              </a:extLst>
            </p:cNvPr>
            <p:cNvSpPr/>
            <p:nvPr/>
          </p:nvSpPr>
          <p:spPr>
            <a:xfrm>
              <a:off x="5612489" y="4160316"/>
              <a:ext cx="426989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TextBox 13">
              <a:extLst>
                <a:ext uri="{FF2B5EF4-FFF2-40B4-BE49-F238E27FC236}">
                  <a16:creationId xmlns:a16="http://schemas.microsoft.com/office/drawing/2014/main" id="{2740EB18-151D-5475-DF05-46AFAE918564}"/>
                </a:ext>
              </a:extLst>
            </p:cNvPr>
            <p:cNvSpPr txBox="1"/>
            <p:nvPr/>
          </p:nvSpPr>
          <p:spPr>
            <a:xfrm>
              <a:off x="5777634" y="4217324"/>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Khái quát đặc điểm thể loại</a:t>
              </a:r>
            </a:p>
          </p:txBody>
        </p:sp>
        <p:grpSp>
          <p:nvGrpSpPr>
            <p:cNvPr id="15" name="组合 11">
              <a:extLst>
                <a:ext uri="{FF2B5EF4-FFF2-40B4-BE49-F238E27FC236}">
                  <a16:creationId xmlns:a16="http://schemas.microsoft.com/office/drawing/2014/main" id="{3FFAB27C-ABD2-2B18-766E-BFECA8F3E2AB}"/>
                </a:ext>
              </a:extLst>
            </p:cNvPr>
            <p:cNvGrpSpPr/>
            <p:nvPr/>
          </p:nvGrpSpPr>
          <p:grpSpPr>
            <a:xfrm>
              <a:off x="4999575" y="4079151"/>
              <a:ext cx="874304" cy="786472"/>
              <a:chOff x="6818812" y="2162158"/>
              <a:chExt cx="1038497" cy="934170"/>
            </a:xfrm>
          </p:grpSpPr>
          <p:pic>
            <p:nvPicPr>
              <p:cNvPr id="17" name="图片 12">
                <a:extLst>
                  <a:ext uri="{FF2B5EF4-FFF2-40B4-BE49-F238E27FC236}">
                    <a16:creationId xmlns:a16="http://schemas.microsoft.com/office/drawing/2014/main" id="{CF90F845-41D7-2B63-3E02-E0495DA8D1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9" name="文本框 13">
                <a:extLst>
                  <a:ext uri="{FF2B5EF4-FFF2-40B4-BE49-F238E27FC236}">
                    <a16:creationId xmlns:a16="http://schemas.microsoft.com/office/drawing/2014/main" id="{02C45C49-7D77-B975-6459-C025127FE22B}"/>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graphicFrame>
        <p:nvGraphicFramePr>
          <p:cNvPr id="2" name="Table 2">
            <a:extLst>
              <a:ext uri="{FF2B5EF4-FFF2-40B4-BE49-F238E27FC236}">
                <a16:creationId xmlns:a16="http://schemas.microsoft.com/office/drawing/2014/main" id="{AE6738EF-6A9E-46DF-D8AF-D4AE14615EE7}"/>
              </a:ext>
            </a:extLst>
          </p:cNvPr>
          <p:cNvGraphicFramePr>
            <a:graphicFrameLocks noGrp="1"/>
          </p:cNvGraphicFramePr>
          <p:nvPr>
            <p:extLst>
              <p:ext uri="{D42A27DB-BD31-4B8C-83A1-F6EECF244321}">
                <p14:modId xmlns:p14="http://schemas.microsoft.com/office/powerpoint/2010/main" val="3807274982"/>
              </p:ext>
            </p:extLst>
          </p:nvPr>
        </p:nvGraphicFramePr>
        <p:xfrm>
          <a:off x="407749" y="1197446"/>
          <a:ext cx="11476513" cy="4572000"/>
        </p:xfrm>
        <a:graphic>
          <a:graphicData uri="http://schemas.openxmlformats.org/drawingml/2006/table">
            <a:tbl>
              <a:tblPr firstRow="1" bandRow="1">
                <a:tableStyleId>{5C22544A-7EE6-4342-B048-85BDC9FD1C3A}</a:tableStyleId>
              </a:tblPr>
              <a:tblGrid>
                <a:gridCol w="3642068">
                  <a:extLst>
                    <a:ext uri="{9D8B030D-6E8A-4147-A177-3AD203B41FA5}">
                      <a16:colId xmlns:a16="http://schemas.microsoft.com/office/drawing/2014/main" val="1922112257"/>
                    </a:ext>
                  </a:extLst>
                </a:gridCol>
                <a:gridCol w="7834445">
                  <a:extLst>
                    <a:ext uri="{9D8B030D-6E8A-4147-A177-3AD203B41FA5}">
                      <a16:colId xmlns:a16="http://schemas.microsoft.com/office/drawing/2014/main" val="138698388"/>
                    </a:ext>
                  </a:extLst>
                </a:gridCol>
              </a:tblGrid>
              <a:tr h="339405">
                <a:tc>
                  <a:txBody>
                    <a:bodyPr/>
                    <a:lstStyle/>
                    <a:p>
                      <a:r>
                        <a:rPr lang="vi-VN" sz="2200" b="1" kern="1200" dirty="0">
                          <a:solidFill>
                            <a:schemeClr val="tx1"/>
                          </a:solidFill>
                          <a:effectLst/>
                          <a:latin typeface="Times New Roman" panose="02020603050405020304" pitchFamily="18" charset="0"/>
                          <a:ea typeface="+mn-ea"/>
                          <a:cs typeface="Times New Roman" panose="02020603050405020304" pitchFamily="18" charset="0"/>
                        </a:rPr>
                        <a:t>Thơ sáu chữ</a:t>
                      </a:r>
                      <a:r>
                        <a:rPr lang="en-VN" sz="2200" dirty="0">
                          <a:solidFill>
                            <a:schemeClr val="tx1"/>
                          </a:solidFill>
                          <a:effectLst/>
                          <a:latin typeface="Times New Roman" panose="02020603050405020304" pitchFamily="18" charset="0"/>
                          <a:cs typeface="Times New Roman" panose="02020603050405020304" pitchFamily="18" charset="0"/>
                        </a:rPr>
                        <a:t> </a:t>
                      </a:r>
                      <a:endParaRPr lang="en-VN" sz="2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200" b="0" kern="1200" dirty="0">
                          <a:solidFill>
                            <a:schemeClr val="tx1"/>
                          </a:solidFill>
                          <a:effectLst/>
                          <a:latin typeface="Times New Roman" panose="02020603050405020304" pitchFamily="18" charset="0"/>
                          <a:ea typeface="+mn-ea"/>
                          <a:cs typeface="Times New Roman" panose="02020603050405020304" pitchFamily="18" charset="0"/>
                        </a:rPr>
                        <a:t>L</a:t>
                      </a:r>
                      <a:r>
                        <a:rPr lang="vi-VN" sz="2200" b="0" kern="1200" dirty="0" smtClean="0">
                          <a:solidFill>
                            <a:schemeClr val="tx1"/>
                          </a:solidFill>
                          <a:effectLst/>
                          <a:latin typeface="Times New Roman" panose="02020603050405020304" pitchFamily="18" charset="0"/>
                          <a:ea typeface="+mn-ea"/>
                          <a:cs typeface="Times New Roman" panose="02020603050405020304" pitchFamily="18" charset="0"/>
                        </a:rPr>
                        <a:t>à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thể thơ mỗi dòng có sáu chữ. </a:t>
                      </a:r>
                      <a:r>
                        <a:rPr lang="vi-VN" sz="2200" b="0" kern="1200" dirty="0" smtClean="0">
                          <a:solidFill>
                            <a:schemeClr val="tx1"/>
                          </a:solidFill>
                          <a:effectLst/>
                          <a:latin typeface="Times New Roman" panose="02020603050405020304" pitchFamily="18" charset="0"/>
                          <a:ea typeface="+mn-ea"/>
                          <a:cs typeface="Times New Roman" panose="02020603050405020304" pitchFamily="18" charset="0"/>
                        </a:rPr>
                        <a:t>Mỗi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bài gồm nhiều khổ, mỗi khổ thường có bốn dòng thơ và có cách gieo vần, ngắt nhịp đa dạng</a:t>
                      </a:r>
                      <a:r>
                        <a:rPr lang="vi-VN" sz="22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VN" sz="2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9531235"/>
                  </a:ext>
                </a:extLst>
              </a:tr>
              <a:tr h="370840">
                <a:tc>
                  <a:txBody>
                    <a:bodyPr/>
                    <a:lstStyle/>
                    <a:p>
                      <a:r>
                        <a:rPr lang="vi-VN" sz="2200" b="1" kern="1200" dirty="0">
                          <a:solidFill>
                            <a:schemeClr val="dk1"/>
                          </a:solidFill>
                          <a:effectLst/>
                          <a:latin typeface="Times New Roman" panose="02020603050405020304" pitchFamily="18" charset="0"/>
                          <a:ea typeface="+mn-ea"/>
                          <a:cs typeface="Times New Roman" panose="02020603050405020304" pitchFamily="18" charset="0"/>
                        </a:rPr>
                        <a:t>Vần liền </a:t>
                      </a:r>
                      <a:endParaRPr lang="en-VN" sz="2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kern="1200" dirty="0">
                          <a:solidFill>
                            <a:schemeClr val="dk1"/>
                          </a:solidFill>
                          <a:effectLst/>
                          <a:latin typeface="Times New Roman" panose="02020603050405020304" pitchFamily="18" charset="0"/>
                          <a:ea typeface="+mn-ea"/>
                          <a:cs typeface="Times New Roman" panose="02020603050405020304" pitchFamily="18" charset="0"/>
                        </a:rPr>
                        <a:t>L</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à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trường hợp tiếng cuối của hai dòng thơ liên tiếp vần với nhau.</a:t>
                      </a:r>
                      <a:r>
                        <a:rPr lang="en-VN" sz="2200" dirty="0">
                          <a:effectLst/>
                          <a:latin typeface="Times New Roman" panose="02020603050405020304" pitchFamily="18" charset="0"/>
                          <a:cs typeface="Times New Roman" panose="02020603050405020304" pitchFamily="18" charset="0"/>
                        </a:rPr>
                        <a:t> </a:t>
                      </a:r>
                      <a:endParaRPr lang="en-VN" sz="2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4236055"/>
                  </a:ext>
                </a:extLst>
              </a:tr>
              <a:tr h="370840">
                <a:tc>
                  <a:txBody>
                    <a:bodyPr/>
                    <a:lstStyle/>
                    <a:p>
                      <a:r>
                        <a:rPr lang="vi-VN" sz="2200" b="1" kern="1200" dirty="0">
                          <a:solidFill>
                            <a:schemeClr val="dk1"/>
                          </a:solidFill>
                          <a:effectLst/>
                          <a:latin typeface="Times New Roman" panose="02020603050405020304" pitchFamily="18" charset="0"/>
                          <a:ea typeface="+mn-ea"/>
                          <a:cs typeface="Times New Roman" panose="02020603050405020304" pitchFamily="18" charset="0"/>
                        </a:rPr>
                        <a:t>Vần cách</a:t>
                      </a:r>
                      <a:r>
                        <a:rPr lang="en-VN" sz="2200" b="1" dirty="0">
                          <a:effectLst/>
                          <a:latin typeface="Times New Roman" panose="02020603050405020304" pitchFamily="18" charset="0"/>
                          <a:cs typeface="Times New Roman" panose="02020603050405020304" pitchFamily="18" charset="0"/>
                        </a:rPr>
                        <a:t> </a:t>
                      </a:r>
                      <a:endParaRPr lang="en-VN" sz="2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L</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à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trường hợp tiếng cuối ở hai dòng thơ cách nhau vần với nhau</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VN"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9555287"/>
                  </a:ext>
                </a:extLst>
              </a:tr>
              <a:tr h="370840">
                <a:tc>
                  <a:txBody>
                    <a:bodyPr/>
                    <a:lstStyle/>
                    <a:p>
                      <a:r>
                        <a:rPr lang="vi-VN" sz="2200" b="1" kern="1200" dirty="0">
                          <a:solidFill>
                            <a:schemeClr val="dk1"/>
                          </a:solidFill>
                          <a:effectLst/>
                          <a:latin typeface="Times New Roman" panose="02020603050405020304" pitchFamily="18" charset="0"/>
                          <a:ea typeface="+mn-ea"/>
                          <a:cs typeface="Times New Roman" panose="02020603050405020304" pitchFamily="18" charset="0"/>
                        </a:rPr>
                        <a:t>Bố cục của bài thơ</a:t>
                      </a:r>
                      <a:r>
                        <a:rPr lang="en-VN" sz="2200" b="1" dirty="0">
                          <a:effectLst/>
                          <a:latin typeface="Times New Roman" panose="02020603050405020304" pitchFamily="18" charset="0"/>
                          <a:cs typeface="Times New Roman" panose="02020603050405020304" pitchFamily="18" charset="0"/>
                        </a:rPr>
                        <a:t> </a:t>
                      </a:r>
                      <a:endParaRPr lang="en-VN" sz="2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L</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à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sự tổ chức, sắp xếp các phần, các đoạn thơ theo một trình tự nhất định. Việc xác định bố cục giúp người đọc có cái nhìn tổng quát, biết rõ bài thơ có mấy phần, vị trí và ranh giới từng phần trong bài thơ, từ đó có thể xác định được mạch cảm xúc của bài thơ</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VN"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4393311"/>
                  </a:ext>
                </a:extLst>
              </a:tr>
              <a:tr h="370840">
                <a:tc>
                  <a:txBody>
                    <a:bodyPr/>
                    <a:lstStyle/>
                    <a:p>
                      <a:r>
                        <a:rPr lang="vi-VN" sz="2200" b="1" kern="1200" dirty="0">
                          <a:solidFill>
                            <a:schemeClr val="dk1"/>
                          </a:solidFill>
                          <a:effectLst/>
                          <a:latin typeface="Times New Roman" panose="02020603050405020304" pitchFamily="18" charset="0"/>
                          <a:ea typeface="+mn-ea"/>
                          <a:cs typeface="Times New Roman" panose="02020603050405020304" pitchFamily="18" charset="0"/>
                        </a:rPr>
                        <a:t>Mạch cảm xúc của bài thơ </a:t>
                      </a:r>
                      <a:endParaRPr lang="en-VN" sz="2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L</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à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sự tiếp nối, sự vận động của cảm xúc trong bài thơ</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VN"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377605"/>
                  </a:ext>
                </a:extLst>
              </a:tr>
              <a:tr h="370840">
                <a:tc>
                  <a:txBody>
                    <a:bodyPr/>
                    <a:lstStyle/>
                    <a:p>
                      <a:r>
                        <a:rPr lang="vi-VN" sz="2200" b="1" kern="1200" dirty="0">
                          <a:solidFill>
                            <a:schemeClr val="dk1"/>
                          </a:solidFill>
                          <a:effectLst/>
                          <a:latin typeface="Times New Roman" panose="02020603050405020304" pitchFamily="18" charset="0"/>
                          <a:ea typeface="+mn-ea"/>
                          <a:cs typeface="Times New Roman" panose="02020603050405020304" pitchFamily="18" charset="0"/>
                        </a:rPr>
                        <a:t>Cảm hứng chủ đạo </a:t>
                      </a:r>
                      <a:endParaRPr lang="en-VN" sz="2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kern="1200" dirty="0">
                          <a:solidFill>
                            <a:schemeClr val="dk1"/>
                          </a:solidFill>
                          <a:effectLst/>
                          <a:latin typeface="Times New Roman" panose="02020603050405020304" pitchFamily="18" charset="0"/>
                          <a:ea typeface="+mn-ea"/>
                          <a:cs typeface="Times New Roman" panose="02020603050405020304" pitchFamily="18" charset="0"/>
                        </a:rPr>
                        <a:t>L</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à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trạng thái tình cảm mãnh liệt, thường gắn với tư tưởng và đánh giá nhất định được thể hiện xuyên suốt tác phẩm, tác động đến cảm xúc của người đọc.</a:t>
                      </a:r>
                      <a:r>
                        <a:rPr lang="en-VN" sz="2200" dirty="0">
                          <a:effectLst/>
                          <a:latin typeface="Times New Roman" panose="02020603050405020304" pitchFamily="18" charset="0"/>
                          <a:cs typeface="Times New Roman" panose="02020603050405020304" pitchFamily="18" charset="0"/>
                        </a:rPr>
                        <a:t> </a:t>
                      </a:r>
                      <a:endParaRPr lang="en-VN" sz="2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1856773"/>
                  </a:ext>
                </a:extLst>
              </a:tr>
            </a:tbl>
          </a:graphicData>
        </a:graphic>
      </p:graphicFrame>
    </p:spTree>
    <p:extLst>
      <p:ext uri="{BB962C8B-B14F-4D97-AF65-F5344CB8AC3E}">
        <p14:creationId xmlns:p14="http://schemas.microsoft.com/office/powerpoint/2010/main" val="129321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3405" y="1661218"/>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1">
            <a:extLst>
              <a:ext uri="{FF2B5EF4-FFF2-40B4-BE49-F238E27FC236}">
                <a16:creationId xmlns:a16="http://schemas.microsoft.com/office/drawing/2014/main" id="{33B4E4FA-DE07-9B11-4CBD-DC60DFBA0F94}"/>
              </a:ext>
            </a:extLst>
          </p:cNvPr>
          <p:cNvSpPr txBox="1"/>
          <p:nvPr/>
        </p:nvSpPr>
        <p:spPr>
          <a:xfrm>
            <a:off x="3080467" y="2672414"/>
            <a:ext cx="9402753" cy="104640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Chúc các em học tốt!</a:t>
            </a:r>
            <a:endParaRPr lang="zh-CN" altLang="en-US"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767560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4695192"/>
            <a:ext cx="12192000" cy="2162808"/>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grpSp>
        <p:nvGrpSpPr>
          <p:cNvPr id="2" name="Google Shape;1398;p44">
            <a:extLst>
              <a:ext uri="{FF2B5EF4-FFF2-40B4-BE49-F238E27FC236}">
                <a16:creationId xmlns:a16="http://schemas.microsoft.com/office/drawing/2014/main" id="{7A43FA93-8C28-AF37-3788-6D14B1949521}"/>
              </a:ext>
            </a:extLst>
          </p:cNvPr>
          <p:cNvGrpSpPr/>
          <p:nvPr/>
        </p:nvGrpSpPr>
        <p:grpSpPr>
          <a:xfrm flipH="1">
            <a:off x="8027464" y="3339714"/>
            <a:ext cx="3615482" cy="3088651"/>
            <a:chOff x="5097629" y="1416875"/>
            <a:chExt cx="3148278" cy="2689525"/>
          </a:xfrm>
        </p:grpSpPr>
        <p:sp>
          <p:nvSpPr>
            <p:cNvPr id="3" name="Google Shape;1399;p44">
              <a:extLst>
                <a:ext uri="{FF2B5EF4-FFF2-40B4-BE49-F238E27FC236}">
                  <a16:creationId xmlns:a16="http://schemas.microsoft.com/office/drawing/2014/main" id="{F38F0815-F824-07BE-1753-E37A5C36ED2F}"/>
                </a:ext>
              </a:extLst>
            </p:cNvPr>
            <p:cNvSpPr/>
            <p:nvPr/>
          </p:nvSpPr>
          <p:spPr>
            <a:xfrm>
              <a:off x="6134350" y="3404700"/>
              <a:ext cx="1547100" cy="701700"/>
            </a:xfrm>
            <a:prstGeom prst="trapezoid">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1400;p44">
              <a:extLst>
                <a:ext uri="{FF2B5EF4-FFF2-40B4-BE49-F238E27FC236}">
                  <a16:creationId xmlns:a16="http://schemas.microsoft.com/office/drawing/2014/main" id="{8A51FC7E-10C8-96DE-8837-24B36C3FAAE1}"/>
                </a:ext>
              </a:extLst>
            </p:cNvPr>
            <p:cNvSpPr/>
            <p:nvPr/>
          </p:nvSpPr>
          <p:spPr>
            <a:xfrm flipH="1">
              <a:off x="6480575" y="3579300"/>
              <a:ext cx="702375" cy="526325"/>
            </a:xfrm>
            <a:prstGeom prst="flowChartManualInput">
              <a:avLst/>
            </a:prstGeom>
            <a:solidFill>
              <a:srgbClr val="EA7D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1401;p44">
              <a:extLst>
                <a:ext uri="{FF2B5EF4-FFF2-40B4-BE49-F238E27FC236}">
                  <a16:creationId xmlns:a16="http://schemas.microsoft.com/office/drawing/2014/main" id="{F62492BF-4FBF-8330-BE0E-0EAB289A6D10}"/>
                </a:ext>
              </a:extLst>
            </p:cNvPr>
            <p:cNvGrpSpPr/>
            <p:nvPr/>
          </p:nvGrpSpPr>
          <p:grpSpPr>
            <a:xfrm rot="-1629263">
              <a:off x="5312704" y="1600741"/>
              <a:ext cx="1091406" cy="1206086"/>
              <a:chOff x="5102449" y="995932"/>
              <a:chExt cx="1091382" cy="1206059"/>
            </a:xfrm>
          </p:grpSpPr>
          <p:sp>
            <p:nvSpPr>
              <p:cNvPr id="102" name="Google Shape;1402;p44">
                <a:extLst>
                  <a:ext uri="{FF2B5EF4-FFF2-40B4-BE49-F238E27FC236}">
                    <a16:creationId xmlns:a16="http://schemas.microsoft.com/office/drawing/2014/main" id="{34A2D200-92D8-548D-562C-00D641031919}"/>
                  </a:ext>
                </a:extLst>
              </p:cNvPr>
              <p:cNvSpPr/>
              <p:nvPr/>
            </p:nvSpPr>
            <p:spPr>
              <a:xfrm>
                <a:off x="5702474" y="995932"/>
                <a:ext cx="355734" cy="206382"/>
              </a:xfrm>
              <a:custGeom>
                <a:avLst/>
                <a:gdLst/>
                <a:ahLst/>
                <a:cxnLst/>
                <a:rect l="l" t="t" r="r" b="b"/>
                <a:pathLst>
                  <a:path w="9606" h="5573" fill="none" extrusionOk="0">
                    <a:moveTo>
                      <a:pt x="106" y="5520"/>
                    </a:moveTo>
                    <a:cubicBezTo>
                      <a:pt x="0" y="5572"/>
                      <a:pt x="2312" y="0"/>
                      <a:pt x="9605" y="1396"/>
                    </a:cubicBezTo>
                  </a:path>
                </a:pathLst>
              </a:custGeom>
              <a:solidFill>
                <a:srgbClr val="DB355D"/>
              </a:solidFill>
              <a:ln w="7325" cap="rnd" cmpd="sng">
                <a:solidFill>
                  <a:srgbClr val="DD5D6C"/>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403;p44">
                <a:extLst>
                  <a:ext uri="{FF2B5EF4-FFF2-40B4-BE49-F238E27FC236}">
                    <a16:creationId xmlns:a16="http://schemas.microsoft.com/office/drawing/2014/main" id="{17EF1B55-F4AD-B3A9-E809-861F6479F49B}"/>
                  </a:ext>
                </a:extLst>
              </p:cNvPr>
              <p:cNvSpPr/>
              <p:nvPr/>
            </p:nvSpPr>
            <p:spPr>
              <a:xfrm>
                <a:off x="5102449" y="1775525"/>
                <a:ext cx="426466" cy="426466"/>
              </a:xfrm>
              <a:custGeom>
                <a:avLst/>
                <a:gdLst/>
                <a:ahLst/>
                <a:cxnLst/>
                <a:rect l="l" t="t" r="r" b="b"/>
                <a:pathLst>
                  <a:path w="11516" h="11516" fill="none" extrusionOk="0">
                    <a:moveTo>
                      <a:pt x="9830" y="1686"/>
                    </a:moveTo>
                    <a:cubicBezTo>
                      <a:pt x="10909" y="2767"/>
                      <a:pt x="11516" y="4231"/>
                      <a:pt x="11516" y="5758"/>
                    </a:cubicBezTo>
                    <a:cubicBezTo>
                      <a:pt x="11516" y="7285"/>
                      <a:pt x="10909" y="8749"/>
                      <a:pt x="9830" y="9829"/>
                    </a:cubicBezTo>
                    <a:cubicBezTo>
                      <a:pt x="8749" y="10909"/>
                      <a:pt x="7285" y="11515"/>
                      <a:pt x="5758" y="11515"/>
                    </a:cubicBezTo>
                    <a:cubicBezTo>
                      <a:pt x="4231" y="11515"/>
                      <a:pt x="2766" y="10909"/>
                      <a:pt x="1687" y="9829"/>
                    </a:cubicBezTo>
                    <a:cubicBezTo>
                      <a:pt x="607" y="8749"/>
                      <a:pt x="1" y="7285"/>
                      <a:pt x="1" y="5758"/>
                    </a:cubicBezTo>
                    <a:cubicBezTo>
                      <a:pt x="1" y="4231"/>
                      <a:pt x="607" y="2767"/>
                      <a:pt x="1687" y="1686"/>
                    </a:cubicBezTo>
                    <a:cubicBezTo>
                      <a:pt x="2766" y="607"/>
                      <a:pt x="4231" y="0"/>
                      <a:pt x="5758" y="0"/>
                    </a:cubicBezTo>
                    <a:cubicBezTo>
                      <a:pt x="7285" y="0"/>
                      <a:pt x="8749" y="607"/>
                      <a:pt x="9830" y="1686"/>
                    </a:cubicBezTo>
                    <a:close/>
                  </a:path>
                </a:pathLst>
              </a:custGeom>
              <a:solidFill>
                <a:srgbClr val="DB355D"/>
              </a:solidFill>
              <a:ln w="7325" cap="rnd" cmpd="sng">
                <a:solidFill>
                  <a:srgbClr val="DD5D6C"/>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404;p44">
                <a:extLst>
                  <a:ext uri="{FF2B5EF4-FFF2-40B4-BE49-F238E27FC236}">
                    <a16:creationId xmlns:a16="http://schemas.microsoft.com/office/drawing/2014/main" id="{AF151B15-ACAD-25AB-8EA6-02EAAACEBCB4}"/>
                  </a:ext>
                </a:extLst>
              </p:cNvPr>
              <p:cNvSpPr/>
              <p:nvPr/>
            </p:nvSpPr>
            <p:spPr>
              <a:xfrm>
                <a:off x="5145184" y="1767489"/>
                <a:ext cx="417245" cy="417208"/>
              </a:xfrm>
              <a:custGeom>
                <a:avLst/>
                <a:gdLst/>
                <a:ahLst/>
                <a:cxnLst/>
                <a:rect l="l" t="t" r="r" b="b"/>
                <a:pathLst>
                  <a:path w="11267" h="11266" extrusionOk="0">
                    <a:moveTo>
                      <a:pt x="5633" y="0"/>
                    </a:moveTo>
                    <a:cubicBezTo>
                      <a:pt x="2523" y="0"/>
                      <a:pt x="1" y="2522"/>
                      <a:pt x="1" y="5633"/>
                    </a:cubicBezTo>
                    <a:cubicBezTo>
                      <a:pt x="1" y="8743"/>
                      <a:pt x="2523" y="11266"/>
                      <a:pt x="5633" y="11266"/>
                    </a:cubicBezTo>
                    <a:cubicBezTo>
                      <a:pt x="8745" y="11266"/>
                      <a:pt x="11266" y="8743"/>
                      <a:pt x="11266" y="5633"/>
                    </a:cubicBezTo>
                    <a:cubicBezTo>
                      <a:pt x="11266" y="2522"/>
                      <a:pt x="8745" y="0"/>
                      <a:pt x="5633"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405;p44">
                <a:extLst>
                  <a:ext uri="{FF2B5EF4-FFF2-40B4-BE49-F238E27FC236}">
                    <a16:creationId xmlns:a16="http://schemas.microsoft.com/office/drawing/2014/main" id="{CE00C33F-8B6B-3EA8-A181-301579026979}"/>
                  </a:ext>
                </a:extLst>
              </p:cNvPr>
              <p:cNvSpPr/>
              <p:nvPr/>
            </p:nvSpPr>
            <p:spPr>
              <a:xfrm>
                <a:off x="5249206" y="1042925"/>
                <a:ext cx="944625" cy="1095125"/>
              </a:xfrm>
              <a:custGeom>
                <a:avLst/>
                <a:gdLst/>
                <a:ahLst/>
                <a:cxnLst/>
                <a:rect l="l" t="t" r="r" b="b"/>
                <a:pathLst>
                  <a:path w="25508" h="29572" extrusionOk="0">
                    <a:moveTo>
                      <a:pt x="20450" y="1"/>
                    </a:moveTo>
                    <a:cubicBezTo>
                      <a:pt x="17370" y="1"/>
                      <a:pt x="14519" y="1835"/>
                      <a:pt x="13283" y="4754"/>
                    </a:cubicBezTo>
                    <a:cubicBezTo>
                      <a:pt x="12524" y="6539"/>
                      <a:pt x="11128" y="7980"/>
                      <a:pt x="9367" y="8792"/>
                    </a:cubicBezTo>
                    <a:lnTo>
                      <a:pt x="5891" y="10390"/>
                    </a:lnTo>
                    <a:cubicBezTo>
                      <a:pt x="1524" y="12400"/>
                      <a:pt x="0" y="17844"/>
                      <a:pt x="2689" y="21827"/>
                    </a:cubicBezTo>
                    <a:lnTo>
                      <a:pt x="7916" y="29571"/>
                    </a:lnTo>
                    <a:lnTo>
                      <a:pt x="17987" y="18432"/>
                    </a:lnTo>
                    <a:cubicBezTo>
                      <a:pt x="17604" y="16394"/>
                      <a:pt x="18762" y="15334"/>
                      <a:pt x="20027" y="14579"/>
                    </a:cubicBezTo>
                    <a:cubicBezTo>
                      <a:pt x="20147" y="14507"/>
                      <a:pt x="20251" y="14474"/>
                      <a:pt x="20340" y="14474"/>
                    </a:cubicBezTo>
                    <a:cubicBezTo>
                      <a:pt x="21270" y="14474"/>
                      <a:pt x="20597" y="18041"/>
                      <a:pt x="20597" y="18041"/>
                    </a:cubicBezTo>
                    <a:cubicBezTo>
                      <a:pt x="22893" y="17268"/>
                      <a:pt x="24202" y="14762"/>
                      <a:pt x="23524" y="12435"/>
                    </a:cubicBezTo>
                    <a:cubicBezTo>
                      <a:pt x="23286" y="11607"/>
                      <a:pt x="22817" y="10864"/>
                      <a:pt x="22174" y="10294"/>
                    </a:cubicBezTo>
                    <a:cubicBezTo>
                      <a:pt x="21183" y="9419"/>
                      <a:pt x="20530" y="8226"/>
                      <a:pt x="20424" y="6909"/>
                    </a:cubicBezTo>
                    <a:lnTo>
                      <a:pt x="20404" y="6682"/>
                    </a:lnTo>
                    <a:cubicBezTo>
                      <a:pt x="20296" y="5327"/>
                      <a:pt x="21361" y="4165"/>
                      <a:pt x="22720" y="4154"/>
                    </a:cubicBezTo>
                    <a:lnTo>
                      <a:pt x="25508" y="4131"/>
                    </a:lnTo>
                    <a:lnTo>
                      <a:pt x="25332" y="758"/>
                    </a:lnTo>
                    <a:lnTo>
                      <a:pt x="21847" y="127"/>
                    </a:lnTo>
                    <a:cubicBezTo>
                      <a:pt x="21379" y="42"/>
                      <a:pt x="20912" y="1"/>
                      <a:pt x="20450"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Google Shape;1406;p44">
              <a:extLst>
                <a:ext uri="{FF2B5EF4-FFF2-40B4-BE49-F238E27FC236}">
                  <a16:creationId xmlns:a16="http://schemas.microsoft.com/office/drawing/2014/main" id="{C0D5D9F0-0EDA-9B2F-F407-F91EBEA1E1AC}"/>
                </a:ext>
              </a:extLst>
            </p:cNvPr>
            <p:cNvSpPr/>
            <p:nvPr/>
          </p:nvSpPr>
          <p:spPr>
            <a:xfrm rot="-938931">
              <a:off x="5922623" y="1469925"/>
              <a:ext cx="411747" cy="431238"/>
            </a:xfrm>
            <a:custGeom>
              <a:avLst/>
              <a:gdLst/>
              <a:ahLst/>
              <a:cxnLst/>
              <a:rect l="l" t="t" r="r" b="b"/>
              <a:pathLst>
                <a:path w="11450" h="11992" extrusionOk="0">
                  <a:moveTo>
                    <a:pt x="6905" y="0"/>
                  </a:moveTo>
                  <a:cubicBezTo>
                    <a:pt x="6502" y="0"/>
                    <a:pt x="6088" y="47"/>
                    <a:pt x="5670" y="142"/>
                  </a:cubicBezTo>
                  <a:cubicBezTo>
                    <a:pt x="4156" y="486"/>
                    <a:pt x="2709" y="1431"/>
                    <a:pt x="1648" y="2772"/>
                  </a:cubicBezTo>
                  <a:cubicBezTo>
                    <a:pt x="588" y="4113"/>
                    <a:pt x="0" y="5738"/>
                    <a:pt x="16" y="7290"/>
                  </a:cubicBezTo>
                  <a:cubicBezTo>
                    <a:pt x="30" y="8843"/>
                    <a:pt x="647" y="10196"/>
                    <a:pt x="1727" y="11051"/>
                  </a:cubicBezTo>
                  <a:cubicBezTo>
                    <a:pt x="2510" y="11670"/>
                    <a:pt x="3490" y="11991"/>
                    <a:pt x="4546" y="11991"/>
                  </a:cubicBezTo>
                  <a:cubicBezTo>
                    <a:pt x="4949" y="11991"/>
                    <a:pt x="5363" y="11945"/>
                    <a:pt x="5781" y="11850"/>
                  </a:cubicBezTo>
                  <a:cubicBezTo>
                    <a:pt x="7295" y="11508"/>
                    <a:pt x="8742" y="10561"/>
                    <a:pt x="9802" y="9220"/>
                  </a:cubicBezTo>
                  <a:cubicBezTo>
                    <a:pt x="10862" y="7879"/>
                    <a:pt x="11449" y="6254"/>
                    <a:pt x="11435" y="4701"/>
                  </a:cubicBezTo>
                  <a:cubicBezTo>
                    <a:pt x="11419" y="3149"/>
                    <a:pt x="10804" y="1797"/>
                    <a:pt x="9724" y="941"/>
                  </a:cubicBezTo>
                  <a:cubicBezTo>
                    <a:pt x="8941" y="322"/>
                    <a:pt x="7960" y="0"/>
                    <a:pt x="69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07;p44">
              <a:extLst>
                <a:ext uri="{FF2B5EF4-FFF2-40B4-BE49-F238E27FC236}">
                  <a16:creationId xmlns:a16="http://schemas.microsoft.com/office/drawing/2014/main" id="{61A1DADD-61AD-A04A-C90A-AF997337DFF2}"/>
                </a:ext>
              </a:extLst>
            </p:cNvPr>
            <p:cNvSpPr/>
            <p:nvPr/>
          </p:nvSpPr>
          <p:spPr>
            <a:xfrm>
              <a:off x="6061851" y="1437650"/>
              <a:ext cx="814731" cy="827756"/>
            </a:xfrm>
            <a:custGeom>
              <a:avLst/>
              <a:gdLst/>
              <a:ahLst/>
              <a:cxnLst/>
              <a:rect l="l" t="t" r="r" b="b"/>
              <a:pathLst>
                <a:path w="31813" h="24387" extrusionOk="0">
                  <a:moveTo>
                    <a:pt x="12309" y="1"/>
                  </a:moveTo>
                  <a:cubicBezTo>
                    <a:pt x="5510" y="1"/>
                    <a:pt x="1" y="5459"/>
                    <a:pt x="1" y="12194"/>
                  </a:cubicBezTo>
                  <a:cubicBezTo>
                    <a:pt x="1" y="18929"/>
                    <a:pt x="5510" y="24387"/>
                    <a:pt x="12309" y="24387"/>
                  </a:cubicBezTo>
                  <a:cubicBezTo>
                    <a:pt x="12314" y="24387"/>
                    <a:pt x="12319" y="24387"/>
                    <a:pt x="12325" y="24387"/>
                  </a:cubicBezTo>
                  <a:cubicBezTo>
                    <a:pt x="14483" y="24387"/>
                    <a:pt x="16604" y="23822"/>
                    <a:pt x="18475" y="22746"/>
                  </a:cubicBezTo>
                  <a:cubicBezTo>
                    <a:pt x="19701" y="23690"/>
                    <a:pt x="21273" y="24254"/>
                    <a:pt x="22988" y="24254"/>
                  </a:cubicBezTo>
                  <a:cubicBezTo>
                    <a:pt x="26896" y="24254"/>
                    <a:pt x="28976" y="22285"/>
                    <a:pt x="30487" y="18988"/>
                  </a:cubicBezTo>
                  <a:cubicBezTo>
                    <a:pt x="30606" y="18726"/>
                    <a:pt x="30716" y="18451"/>
                    <a:pt x="30814" y="18174"/>
                  </a:cubicBezTo>
                  <a:cubicBezTo>
                    <a:pt x="28854" y="17245"/>
                    <a:pt x="27665" y="14445"/>
                    <a:pt x="27665" y="14445"/>
                  </a:cubicBezTo>
                  <a:lnTo>
                    <a:pt x="27665" y="14445"/>
                  </a:lnTo>
                  <a:cubicBezTo>
                    <a:pt x="28955" y="14951"/>
                    <a:pt x="30170" y="15078"/>
                    <a:pt x="31063" y="15078"/>
                  </a:cubicBezTo>
                  <a:cubicBezTo>
                    <a:pt x="31243" y="15078"/>
                    <a:pt x="31410" y="15073"/>
                    <a:pt x="31562" y="15065"/>
                  </a:cubicBezTo>
                  <a:cubicBezTo>
                    <a:pt x="31793" y="13538"/>
                    <a:pt x="31812" y="12343"/>
                    <a:pt x="31782" y="12343"/>
                  </a:cubicBezTo>
                  <a:lnTo>
                    <a:pt x="31782" y="12343"/>
                  </a:lnTo>
                  <a:cubicBezTo>
                    <a:pt x="31779" y="12343"/>
                    <a:pt x="31776" y="12351"/>
                    <a:pt x="31773" y="12366"/>
                  </a:cubicBezTo>
                  <a:cubicBezTo>
                    <a:pt x="31773" y="12366"/>
                    <a:pt x="31481" y="12383"/>
                    <a:pt x="30999" y="12383"/>
                  </a:cubicBezTo>
                  <a:cubicBezTo>
                    <a:pt x="29249" y="12383"/>
                    <a:pt x="24996" y="12161"/>
                    <a:pt x="23111" y="10101"/>
                  </a:cubicBezTo>
                  <a:cubicBezTo>
                    <a:pt x="19689" y="6363"/>
                    <a:pt x="17705" y="1"/>
                    <a:pt x="12309"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08;p44">
              <a:extLst>
                <a:ext uri="{FF2B5EF4-FFF2-40B4-BE49-F238E27FC236}">
                  <a16:creationId xmlns:a16="http://schemas.microsoft.com/office/drawing/2014/main" id="{19983500-16A0-5EA9-268A-A6EB235E45D9}"/>
                </a:ext>
              </a:extLst>
            </p:cNvPr>
            <p:cNvSpPr/>
            <p:nvPr/>
          </p:nvSpPr>
          <p:spPr>
            <a:xfrm>
              <a:off x="6172949" y="2137046"/>
              <a:ext cx="1242499" cy="923847"/>
            </a:xfrm>
            <a:custGeom>
              <a:avLst/>
              <a:gdLst/>
              <a:ahLst/>
              <a:cxnLst/>
              <a:rect l="l" t="t" r="r" b="b"/>
              <a:pathLst>
                <a:path w="36606" h="27218" extrusionOk="0">
                  <a:moveTo>
                    <a:pt x="15318" y="0"/>
                  </a:moveTo>
                  <a:cubicBezTo>
                    <a:pt x="13570" y="0"/>
                    <a:pt x="10733" y="2168"/>
                    <a:pt x="6582" y="11408"/>
                  </a:cubicBezTo>
                  <a:cubicBezTo>
                    <a:pt x="0" y="26057"/>
                    <a:pt x="12892" y="27218"/>
                    <a:pt x="17144" y="27218"/>
                  </a:cubicBezTo>
                  <a:cubicBezTo>
                    <a:pt x="17945" y="27218"/>
                    <a:pt x="18439" y="27176"/>
                    <a:pt x="18439" y="27176"/>
                  </a:cubicBezTo>
                  <a:lnTo>
                    <a:pt x="36605" y="9893"/>
                  </a:lnTo>
                  <a:cubicBezTo>
                    <a:pt x="31334" y="2595"/>
                    <a:pt x="24969" y="1292"/>
                    <a:pt x="21094" y="1292"/>
                  </a:cubicBezTo>
                  <a:cubicBezTo>
                    <a:pt x="18941" y="1292"/>
                    <a:pt x="17557" y="1694"/>
                    <a:pt x="17557" y="1694"/>
                  </a:cubicBezTo>
                  <a:cubicBezTo>
                    <a:pt x="17557" y="1694"/>
                    <a:pt x="16863" y="0"/>
                    <a:pt x="153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09;p44">
              <a:extLst>
                <a:ext uri="{FF2B5EF4-FFF2-40B4-BE49-F238E27FC236}">
                  <a16:creationId xmlns:a16="http://schemas.microsoft.com/office/drawing/2014/main" id="{91ED2473-144F-13D5-DBE6-E37011B85372}"/>
                </a:ext>
              </a:extLst>
            </p:cNvPr>
            <p:cNvSpPr/>
            <p:nvPr/>
          </p:nvSpPr>
          <p:spPr>
            <a:xfrm>
              <a:off x="6493780" y="2125132"/>
              <a:ext cx="309929" cy="288545"/>
            </a:xfrm>
            <a:custGeom>
              <a:avLst/>
              <a:gdLst/>
              <a:ahLst/>
              <a:cxnLst/>
              <a:rect l="l" t="t" r="r" b="b"/>
              <a:pathLst>
                <a:path w="9131" h="8501" extrusionOk="0">
                  <a:moveTo>
                    <a:pt x="4566" y="0"/>
                  </a:moveTo>
                  <a:cubicBezTo>
                    <a:pt x="2044" y="0"/>
                    <a:pt x="1" y="1903"/>
                    <a:pt x="1" y="4250"/>
                  </a:cubicBezTo>
                  <a:cubicBezTo>
                    <a:pt x="1" y="6598"/>
                    <a:pt x="2044" y="8501"/>
                    <a:pt x="4566" y="8501"/>
                  </a:cubicBezTo>
                  <a:cubicBezTo>
                    <a:pt x="7087" y="8501"/>
                    <a:pt x="9131" y="6598"/>
                    <a:pt x="9131" y="4250"/>
                  </a:cubicBezTo>
                  <a:cubicBezTo>
                    <a:pt x="9131" y="1903"/>
                    <a:pt x="7087" y="0"/>
                    <a:pt x="45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10;p44">
              <a:extLst>
                <a:ext uri="{FF2B5EF4-FFF2-40B4-BE49-F238E27FC236}">
                  <a16:creationId xmlns:a16="http://schemas.microsoft.com/office/drawing/2014/main" id="{E9BC6222-968E-F4C8-6CA4-31042D802BF3}"/>
                </a:ext>
              </a:extLst>
            </p:cNvPr>
            <p:cNvSpPr/>
            <p:nvPr/>
          </p:nvSpPr>
          <p:spPr>
            <a:xfrm>
              <a:off x="5949841" y="1435035"/>
              <a:ext cx="563038" cy="715644"/>
            </a:xfrm>
            <a:custGeom>
              <a:avLst/>
              <a:gdLst/>
              <a:ahLst/>
              <a:cxnLst/>
              <a:rect l="l" t="t" r="r" b="b"/>
              <a:pathLst>
                <a:path w="16588" h="21084" extrusionOk="0">
                  <a:moveTo>
                    <a:pt x="13129" y="1"/>
                  </a:moveTo>
                  <a:cubicBezTo>
                    <a:pt x="10460" y="1"/>
                    <a:pt x="7829" y="889"/>
                    <a:pt x="5680" y="2581"/>
                  </a:cubicBezTo>
                  <a:lnTo>
                    <a:pt x="4876" y="3214"/>
                  </a:lnTo>
                  <a:cubicBezTo>
                    <a:pt x="1711" y="5705"/>
                    <a:pt x="1" y="9612"/>
                    <a:pt x="317" y="13628"/>
                  </a:cubicBezTo>
                  <a:lnTo>
                    <a:pt x="908" y="21083"/>
                  </a:lnTo>
                  <a:lnTo>
                    <a:pt x="16588" y="509"/>
                  </a:lnTo>
                  <a:cubicBezTo>
                    <a:pt x="15451" y="168"/>
                    <a:pt x="14286" y="1"/>
                    <a:pt x="13129"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11;p44">
              <a:extLst>
                <a:ext uri="{FF2B5EF4-FFF2-40B4-BE49-F238E27FC236}">
                  <a16:creationId xmlns:a16="http://schemas.microsoft.com/office/drawing/2014/main" id="{C28B49DA-468F-B91E-F22B-74524839A357}"/>
                </a:ext>
              </a:extLst>
            </p:cNvPr>
            <p:cNvSpPr/>
            <p:nvPr/>
          </p:nvSpPr>
          <p:spPr>
            <a:xfrm>
              <a:off x="6269450" y="1515785"/>
              <a:ext cx="662490" cy="790419"/>
            </a:xfrm>
            <a:custGeom>
              <a:avLst/>
              <a:gdLst/>
              <a:ahLst/>
              <a:cxnLst/>
              <a:rect l="l" t="t" r="r" b="b"/>
              <a:pathLst>
                <a:path w="19518" h="23287" extrusionOk="0">
                  <a:moveTo>
                    <a:pt x="6704" y="0"/>
                  </a:moveTo>
                  <a:cubicBezTo>
                    <a:pt x="1632" y="0"/>
                    <a:pt x="1" y="4350"/>
                    <a:pt x="1" y="11122"/>
                  </a:cubicBezTo>
                  <a:cubicBezTo>
                    <a:pt x="1" y="17893"/>
                    <a:pt x="5218" y="23286"/>
                    <a:pt x="10289" y="23286"/>
                  </a:cubicBezTo>
                  <a:cubicBezTo>
                    <a:pt x="15361" y="23286"/>
                    <a:pt x="19518" y="21083"/>
                    <a:pt x="19518" y="14312"/>
                  </a:cubicBezTo>
                  <a:cubicBezTo>
                    <a:pt x="19518" y="7540"/>
                    <a:pt x="11776" y="0"/>
                    <a:pt x="6704" y="0"/>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12;p44">
              <a:extLst>
                <a:ext uri="{FF2B5EF4-FFF2-40B4-BE49-F238E27FC236}">
                  <a16:creationId xmlns:a16="http://schemas.microsoft.com/office/drawing/2014/main" id="{CD61FDBB-CA44-C239-97F1-B61D093E01CF}"/>
                </a:ext>
              </a:extLst>
            </p:cNvPr>
            <p:cNvSpPr/>
            <p:nvPr/>
          </p:nvSpPr>
          <p:spPr>
            <a:xfrm>
              <a:off x="6745129" y="1830234"/>
              <a:ext cx="79867" cy="90525"/>
            </a:xfrm>
            <a:custGeom>
              <a:avLst/>
              <a:gdLst/>
              <a:ahLst/>
              <a:cxnLst/>
              <a:rect l="l" t="t" r="r" b="b"/>
              <a:pathLst>
                <a:path w="2353" h="2667" fill="none" extrusionOk="0">
                  <a:moveTo>
                    <a:pt x="0" y="838"/>
                  </a:moveTo>
                  <a:cubicBezTo>
                    <a:pt x="0" y="838"/>
                    <a:pt x="888" y="2667"/>
                    <a:pt x="1620" y="2524"/>
                  </a:cubicBezTo>
                  <a:cubicBezTo>
                    <a:pt x="2353" y="2382"/>
                    <a:pt x="1710" y="0"/>
                    <a:pt x="1710"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13;p44">
              <a:extLst>
                <a:ext uri="{FF2B5EF4-FFF2-40B4-BE49-F238E27FC236}">
                  <a16:creationId xmlns:a16="http://schemas.microsoft.com/office/drawing/2014/main" id="{C6F08668-2824-8BB6-B27D-BBB0DA9F03F1}"/>
                </a:ext>
              </a:extLst>
            </p:cNvPr>
            <p:cNvSpPr/>
            <p:nvPr/>
          </p:nvSpPr>
          <p:spPr>
            <a:xfrm>
              <a:off x="6534885" y="1944147"/>
              <a:ext cx="86519" cy="93546"/>
            </a:xfrm>
            <a:custGeom>
              <a:avLst/>
              <a:gdLst/>
              <a:ahLst/>
              <a:cxnLst/>
              <a:rect l="l" t="t" r="r" b="b"/>
              <a:pathLst>
                <a:path w="2549" h="2756" fill="none" extrusionOk="0">
                  <a:moveTo>
                    <a:pt x="1" y="1073"/>
                  </a:moveTo>
                  <a:cubicBezTo>
                    <a:pt x="1" y="1073"/>
                    <a:pt x="1139" y="2756"/>
                    <a:pt x="1843" y="2511"/>
                  </a:cubicBezTo>
                  <a:cubicBezTo>
                    <a:pt x="2549" y="2267"/>
                    <a:pt x="1576" y="1"/>
                    <a:pt x="1576"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14;p44">
              <a:extLst>
                <a:ext uri="{FF2B5EF4-FFF2-40B4-BE49-F238E27FC236}">
                  <a16:creationId xmlns:a16="http://schemas.microsoft.com/office/drawing/2014/main" id="{7A773ADC-9E0B-F1CA-8BE5-F7FC3BF77748}"/>
                </a:ext>
              </a:extLst>
            </p:cNvPr>
            <p:cNvSpPr/>
            <p:nvPr/>
          </p:nvSpPr>
          <p:spPr>
            <a:xfrm>
              <a:off x="6099360" y="1492772"/>
              <a:ext cx="526686" cy="477130"/>
            </a:xfrm>
            <a:custGeom>
              <a:avLst/>
              <a:gdLst/>
              <a:ahLst/>
              <a:cxnLst/>
              <a:rect l="l" t="t" r="r" b="b"/>
              <a:pathLst>
                <a:path w="15517" h="14057" extrusionOk="0">
                  <a:moveTo>
                    <a:pt x="13412" y="1"/>
                  </a:moveTo>
                  <a:lnTo>
                    <a:pt x="13412" y="1"/>
                  </a:lnTo>
                  <a:cubicBezTo>
                    <a:pt x="0" y="301"/>
                    <a:pt x="4544" y="14057"/>
                    <a:pt x="4544" y="14057"/>
                  </a:cubicBezTo>
                  <a:cubicBezTo>
                    <a:pt x="15517" y="12478"/>
                    <a:pt x="13412" y="1"/>
                    <a:pt x="13412"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15;p44">
              <a:extLst>
                <a:ext uri="{FF2B5EF4-FFF2-40B4-BE49-F238E27FC236}">
                  <a16:creationId xmlns:a16="http://schemas.microsoft.com/office/drawing/2014/main" id="{9712340D-35A4-6A56-E93E-AE8F22A2E5AA}"/>
                </a:ext>
              </a:extLst>
            </p:cNvPr>
            <p:cNvSpPr/>
            <p:nvPr/>
          </p:nvSpPr>
          <p:spPr>
            <a:xfrm>
              <a:off x="6402744" y="1416875"/>
              <a:ext cx="513245" cy="267942"/>
            </a:xfrm>
            <a:custGeom>
              <a:avLst/>
              <a:gdLst/>
              <a:ahLst/>
              <a:cxnLst/>
              <a:rect l="l" t="t" r="r" b="b"/>
              <a:pathLst>
                <a:path w="15121" h="7894" extrusionOk="0">
                  <a:moveTo>
                    <a:pt x="4109" y="0"/>
                  </a:moveTo>
                  <a:cubicBezTo>
                    <a:pt x="3218" y="0"/>
                    <a:pt x="2320" y="122"/>
                    <a:pt x="1437" y="373"/>
                  </a:cubicBezTo>
                  <a:cubicBezTo>
                    <a:pt x="875" y="532"/>
                    <a:pt x="377" y="676"/>
                    <a:pt x="1" y="786"/>
                  </a:cubicBezTo>
                  <a:lnTo>
                    <a:pt x="3605" y="3240"/>
                  </a:lnTo>
                  <a:cubicBezTo>
                    <a:pt x="3605" y="3240"/>
                    <a:pt x="7655" y="7894"/>
                    <a:pt x="12403" y="7894"/>
                  </a:cubicBezTo>
                  <a:cubicBezTo>
                    <a:pt x="13292" y="7894"/>
                    <a:pt x="14205" y="7731"/>
                    <a:pt x="15120" y="7344"/>
                  </a:cubicBezTo>
                  <a:lnTo>
                    <a:pt x="11332" y="3189"/>
                  </a:lnTo>
                  <a:cubicBezTo>
                    <a:pt x="9453" y="1128"/>
                    <a:pt x="6818" y="0"/>
                    <a:pt x="4109"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16;p44">
              <a:extLst>
                <a:ext uri="{FF2B5EF4-FFF2-40B4-BE49-F238E27FC236}">
                  <a16:creationId xmlns:a16="http://schemas.microsoft.com/office/drawing/2014/main" id="{07459D62-BED3-8B88-866D-CF82E2FE50F1}"/>
                </a:ext>
              </a:extLst>
            </p:cNvPr>
            <p:cNvSpPr/>
            <p:nvPr/>
          </p:nvSpPr>
          <p:spPr>
            <a:xfrm>
              <a:off x="6480983" y="1880232"/>
              <a:ext cx="41376" cy="73214"/>
            </a:xfrm>
            <a:custGeom>
              <a:avLst/>
              <a:gdLst/>
              <a:ahLst/>
              <a:cxnLst/>
              <a:rect l="l" t="t" r="r" b="b"/>
              <a:pathLst>
                <a:path w="1219" h="2157" fill="none" extrusionOk="0">
                  <a:moveTo>
                    <a:pt x="1218" y="1"/>
                  </a:moveTo>
                  <a:cubicBezTo>
                    <a:pt x="1218" y="1"/>
                    <a:pt x="0" y="58"/>
                    <a:pt x="28" y="215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17;p44">
              <a:extLst>
                <a:ext uri="{FF2B5EF4-FFF2-40B4-BE49-F238E27FC236}">
                  <a16:creationId xmlns:a16="http://schemas.microsoft.com/office/drawing/2014/main" id="{1F82875F-C794-3D8D-AA0C-B51DF3049A1D}"/>
                </a:ext>
              </a:extLst>
            </p:cNvPr>
            <p:cNvSpPr/>
            <p:nvPr/>
          </p:nvSpPr>
          <p:spPr>
            <a:xfrm>
              <a:off x="6735082" y="1734888"/>
              <a:ext cx="79018" cy="48164"/>
            </a:xfrm>
            <a:custGeom>
              <a:avLst/>
              <a:gdLst/>
              <a:ahLst/>
              <a:cxnLst/>
              <a:rect l="l" t="t" r="r" b="b"/>
              <a:pathLst>
                <a:path w="2328" h="1419" fill="none" extrusionOk="0">
                  <a:moveTo>
                    <a:pt x="1" y="625"/>
                  </a:moveTo>
                  <a:cubicBezTo>
                    <a:pt x="1" y="625"/>
                    <a:pt x="1391" y="1"/>
                    <a:pt x="2327" y="1419"/>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18;p44">
              <a:extLst>
                <a:ext uri="{FF2B5EF4-FFF2-40B4-BE49-F238E27FC236}">
                  <a16:creationId xmlns:a16="http://schemas.microsoft.com/office/drawing/2014/main" id="{C4FCD5C3-0F8C-950C-3B00-CC9B4A5D1BFA}"/>
                </a:ext>
              </a:extLst>
            </p:cNvPr>
            <p:cNvSpPr/>
            <p:nvPr/>
          </p:nvSpPr>
          <p:spPr>
            <a:xfrm>
              <a:off x="6732264" y="1906572"/>
              <a:ext cx="92358" cy="100300"/>
            </a:xfrm>
            <a:custGeom>
              <a:avLst/>
              <a:gdLst/>
              <a:ahLst/>
              <a:cxnLst/>
              <a:rect l="l" t="t" r="r" b="b"/>
              <a:pathLst>
                <a:path w="2721" h="2955" fill="none" extrusionOk="0">
                  <a:moveTo>
                    <a:pt x="0" y="1"/>
                  </a:moveTo>
                  <a:cubicBezTo>
                    <a:pt x="88" y="58"/>
                    <a:pt x="526" y="1960"/>
                    <a:pt x="2720" y="1843"/>
                  </a:cubicBezTo>
                  <a:cubicBezTo>
                    <a:pt x="2720" y="1843"/>
                    <a:pt x="2603" y="2604"/>
                    <a:pt x="1579" y="2954"/>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19;p44">
              <a:extLst>
                <a:ext uri="{FF2B5EF4-FFF2-40B4-BE49-F238E27FC236}">
                  <a16:creationId xmlns:a16="http://schemas.microsoft.com/office/drawing/2014/main" id="{7D017E33-A7B4-933C-17E2-FCCBC3FA5360}"/>
                </a:ext>
              </a:extLst>
            </p:cNvPr>
            <p:cNvSpPr/>
            <p:nvPr/>
          </p:nvSpPr>
          <p:spPr>
            <a:xfrm>
              <a:off x="6682639" y="2063389"/>
              <a:ext cx="78441" cy="37744"/>
            </a:xfrm>
            <a:custGeom>
              <a:avLst/>
              <a:gdLst/>
              <a:ahLst/>
              <a:cxnLst/>
              <a:rect l="l" t="t" r="r" b="b"/>
              <a:pathLst>
                <a:path w="2311" h="1112" fill="none" extrusionOk="0">
                  <a:moveTo>
                    <a:pt x="0" y="1"/>
                  </a:moveTo>
                  <a:cubicBezTo>
                    <a:pt x="0" y="1"/>
                    <a:pt x="702" y="1112"/>
                    <a:pt x="2310" y="52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20;p44">
              <a:extLst>
                <a:ext uri="{FF2B5EF4-FFF2-40B4-BE49-F238E27FC236}">
                  <a16:creationId xmlns:a16="http://schemas.microsoft.com/office/drawing/2014/main" id="{22C2ACA4-3E5D-BA7A-AF57-021865563267}"/>
                </a:ext>
              </a:extLst>
            </p:cNvPr>
            <p:cNvSpPr/>
            <p:nvPr/>
          </p:nvSpPr>
          <p:spPr>
            <a:xfrm>
              <a:off x="6572087" y="2857148"/>
              <a:ext cx="1368629" cy="835495"/>
            </a:xfrm>
            <a:custGeom>
              <a:avLst/>
              <a:gdLst/>
              <a:ahLst/>
              <a:cxnLst/>
              <a:rect l="l" t="t" r="r" b="b"/>
              <a:pathLst>
                <a:path w="40322" h="24615" extrusionOk="0">
                  <a:moveTo>
                    <a:pt x="36707" y="1"/>
                  </a:moveTo>
                  <a:cubicBezTo>
                    <a:pt x="36385" y="1"/>
                    <a:pt x="36056" y="69"/>
                    <a:pt x="35737" y="215"/>
                  </a:cubicBezTo>
                  <a:lnTo>
                    <a:pt x="35610" y="274"/>
                  </a:lnTo>
                  <a:cubicBezTo>
                    <a:pt x="34274" y="885"/>
                    <a:pt x="33847" y="2554"/>
                    <a:pt x="34691" y="3757"/>
                  </a:cubicBezTo>
                  <a:cubicBezTo>
                    <a:pt x="37768" y="8153"/>
                    <a:pt x="37998" y="14899"/>
                    <a:pt x="37947" y="17688"/>
                  </a:cubicBezTo>
                  <a:cubicBezTo>
                    <a:pt x="37933" y="18495"/>
                    <a:pt x="37501" y="19237"/>
                    <a:pt x="36806" y="19650"/>
                  </a:cubicBezTo>
                  <a:cubicBezTo>
                    <a:pt x="32335" y="22309"/>
                    <a:pt x="27579" y="23121"/>
                    <a:pt x="23440" y="23121"/>
                  </a:cubicBezTo>
                  <a:cubicBezTo>
                    <a:pt x="18695" y="23121"/>
                    <a:pt x="14762" y="22055"/>
                    <a:pt x="12997" y="21485"/>
                  </a:cubicBezTo>
                  <a:cubicBezTo>
                    <a:pt x="12371" y="21282"/>
                    <a:pt x="11859" y="20824"/>
                    <a:pt x="11589" y="20223"/>
                  </a:cubicBezTo>
                  <a:lnTo>
                    <a:pt x="9668" y="15958"/>
                  </a:lnTo>
                  <a:cubicBezTo>
                    <a:pt x="9267" y="15068"/>
                    <a:pt x="8409" y="14583"/>
                    <a:pt x="7537" y="14583"/>
                  </a:cubicBezTo>
                  <a:cubicBezTo>
                    <a:pt x="6944" y="14583"/>
                    <a:pt x="6345" y="14807"/>
                    <a:pt x="5880" y="15280"/>
                  </a:cubicBezTo>
                  <a:lnTo>
                    <a:pt x="1430" y="19809"/>
                  </a:lnTo>
                  <a:cubicBezTo>
                    <a:pt x="1" y="21262"/>
                    <a:pt x="994" y="23720"/>
                    <a:pt x="3032" y="23773"/>
                  </a:cubicBezTo>
                  <a:lnTo>
                    <a:pt x="35712" y="24613"/>
                  </a:lnTo>
                  <a:cubicBezTo>
                    <a:pt x="35732" y="24614"/>
                    <a:pt x="35753" y="24614"/>
                    <a:pt x="35774" y="24614"/>
                  </a:cubicBezTo>
                  <a:cubicBezTo>
                    <a:pt x="36762" y="24614"/>
                    <a:pt x="37647" y="23990"/>
                    <a:pt x="37974" y="23051"/>
                  </a:cubicBezTo>
                  <a:cubicBezTo>
                    <a:pt x="40322" y="16297"/>
                    <a:pt x="39616" y="6878"/>
                    <a:pt x="39022" y="2048"/>
                  </a:cubicBezTo>
                  <a:cubicBezTo>
                    <a:pt x="38872" y="831"/>
                    <a:pt x="37835" y="1"/>
                    <a:pt x="36707" y="1"/>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21;p44">
              <a:extLst>
                <a:ext uri="{FF2B5EF4-FFF2-40B4-BE49-F238E27FC236}">
                  <a16:creationId xmlns:a16="http://schemas.microsoft.com/office/drawing/2014/main" id="{2DF11DBA-131A-D5B4-562E-F7380CFB52AC}"/>
                </a:ext>
              </a:extLst>
            </p:cNvPr>
            <p:cNvSpPr/>
            <p:nvPr/>
          </p:nvSpPr>
          <p:spPr>
            <a:xfrm>
              <a:off x="6695775" y="2835187"/>
              <a:ext cx="985826" cy="458122"/>
            </a:xfrm>
            <a:custGeom>
              <a:avLst/>
              <a:gdLst/>
              <a:ahLst/>
              <a:cxnLst/>
              <a:rect l="l" t="t" r="r" b="b"/>
              <a:pathLst>
                <a:path w="29044" h="13497" extrusionOk="0">
                  <a:moveTo>
                    <a:pt x="19415" y="1"/>
                  </a:moveTo>
                  <a:cubicBezTo>
                    <a:pt x="10144" y="1"/>
                    <a:pt x="1" y="3234"/>
                    <a:pt x="1" y="3234"/>
                  </a:cubicBezTo>
                  <a:lnTo>
                    <a:pt x="3040" y="9983"/>
                  </a:lnTo>
                  <a:lnTo>
                    <a:pt x="4625" y="13496"/>
                  </a:lnTo>
                  <a:lnTo>
                    <a:pt x="4738" y="13381"/>
                  </a:lnTo>
                  <a:lnTo>
                    <a:pt x="9390" y="11252"/>
                  </a:lnTo>
                  <a:lnTo>
                    <a:pt x="26738" y="3311"/>
                  </a:lnTo>
                  <a:lnTo>
                    <a:pt x="29044" y="2257"/>
                  </a:lnTo>
                  <a:cubicBezTo>
                    <a:pt x="28108" y="1518"/>
                    <a:pt x="27031" y="981"/>
                    <a:pt x="25879" y="678"/>
                  </a:cubicBezTo>
                  <a:cubicBezTo>
                    <a:pt x="25721" y="635"/>
                    <a:pt x="25560" y="595"/>
                    <a:pt x="25397" y="561"/>
                  </a:cubicBezTo>
                  <a:cubicBezTo>
                    <a:pt x="23530" y="163"/>
                    <a:pt x="21494" y="1"/>
                    <a:pt x="19415"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22;p44">
              <a:extLst>
                <a:ext uri="{FF2B5EF4-FFF2-40B4-BE49-F238E27FC236}">
                  <a16:creationId xmlns:a16="http://schemas.microsoft.com/office/drawing/2014/main" id="{BE9B222D-E569-2610-2001-858BB5852EE9}"/>
                </a:ext>
              </a:extLst>
            </p:cNvPr>
            <p:cNvSpPr/>
            <p:nvPr/>
          </p:nvSpPr>
          <p:spPr>
            <a:xfrm>
              <a:off x="6852695" y="2911797"/>
              <a:ext cx="1039218" cy="730103"/>
            </a:xfrm>
            <a:custGeom>
              <a:avLst/>
              <a:gdLst/>
              <a:ahLst/>
              <a:cxnLst/>
              <a:rect l="l" t="t" r="r" b="b"/>
              <a:pathLst>
                <a:path w="30617" h="21510" extrusionOk="0">
                  <a:moveTo>
                    <a:pt x="24421" y="0"/>
                  </a:moveTo>
                  <a:lnTo>
                    <a:pt x="22115" y="1055"/>
                  </a:lnTo>
                  <a:cubicBezTo>
                    <a:pt x="23222" y="4888"/>
                    <a:pt x="23436" y="7769"/>
                    <a:pt x="23436" y="7769"/>
                  </a:cubicBezTo>
                  <a:lnTo>
                    <a:pt x="22860" y="8012"/>
                  </a:lnTo>
                  <a:cubicBezTo>
                    <a:pt x="17445" y="10298"/>
                    <a:pt x="12820" y="12291"/>
                    <a:pt x="8418" y="12291"/>
                  </a:cubicBezTo>
                  <a:cubicBezTo>
                    <a:pt x="8408" y="12291"/>
                    <a:pt x="8398" y="12291"/>
                    <a:pt x="8389" y="12291"/>
                  </a:cubicBezTo>
                  <a:cubicBezTo>
                    <a:pt x="7752" y="12291"/>
                    <a:pt x="7117" y="12246"/>
                    <a:pt x="6488" y="12153"/>
                  </a:cubicBezTo>
                  <a:lnTo>
                    <a:pt x="4767" y="8994"/>
                  </a:lnTo>
                  <a:lnTo>
                    <a:pt x="115" y="11124"/>
                  </a:lnTo>
                  <a:lnTo>
                    <a:pt x="1" y="11239"/>
                  </a:lnTo>
                  <a:lnTo>
                    <a:pt x="3732" y="19524"/>
                  </a:lnTo>
                  <a:cubicBezTo>
                    <a:pt x="3732" y="19524"/>
                    <a:pt x="8696" y="21510"/>
                    <a:pt x="15172" y="21510"/>
                  </a:cubicBezTo>
                  <a:cubicBezTo>
                    <a:pt x="19648" y="21510"/>
                    <a:pt x="24847" y="20561"/>
                    <a:pt x="29628" y="17351"/>
                  </a:cubicBezTo>
                  <a:cubicBezTo>
                    <a:pt x="29628" y="17351"/>
                    <a:pt x="30617" y="4880"/>
                    <a:pt x="24421" y="0"/>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23;p44">
              <a:extLst>
                <a:ext uri="{FF2B5EF4-FFF2-40B4-BE49-F238E27FC236}">
                  <a16:creationId xmlns:a16="http://schemas.microsoft.com/office/drawing/2014/main" id="{9FC5BE0B-47E2-3B39-71A2-D90823EB04DB}"/>
                </a:ext>
              </a:extLst>
            </p:cNvPr>
            <p:cNvSpPr/>
            <p:nvPr/>
          </p:nvSpPr>
          <p:spPr>
            <a:xfrm>
              <a:off x="7307092" y="3380856"/>
              <a:ext cx="635573" cy="463213"/>
            </a:xfrm>
            <a:custGeom>
              <a:avLst/>
              <a:gdLst/>
              <a:ahLst/>
              <a:cxnLst/>
              <a:rect l="l" t="t" r="r" b="b"/>
              <a:pathLst>
                <a:path w="18725" h="13647" extrusionOk="0">
                  <a:moveTo>
                    <a:pt x="17047" y="1"/>
                  </a:moveTo>
                  <a:lnTo>
                    <a:pt x="989" y="302"/>
                  </a:lnTo>
                  <a:lnTo>
                    <a:pt x="427" y="287"/>
                  </a:lnTo>
                  <a:lnTo>
                    <a:pt x="427" y="287"/>
                  </a:lnTo>
                  <a:cubicBezTo>
                    <a:pt x="0" y="2535"/>
                    <a:pt x="1668" y="6686"/>
                    <a:pt x="4056" y="13647"/>
                  </a:cubicBezTo>
                  <a:lnTo>
                    <a:pt x="4794" y="13550"/>
                  </a:lnTo>
                  <a:lnTo>
                    <a:pt x="5726" y="13424"/>
                  </a:lnTo>
                  <a:cubicBezTo>
                    <a:pt x="7543" y="13182"/>
                    <a:pt x="9318" y="12685"/>
                    <a:pt x="10997" y="11948"/>
                  </a:cubicBezTo>
                  <a:lnTo>
                    <a:pt x="16040" y="8535"/>
                  </a:lnTo>
                  <a:cubicBezTo>
                    <a:pt x="16099" y="8496"/>
                    <a:pt x="16156" y="8455"/>
                    <a:pt x="16213" y="8413"/>
                  </a:cubicBezTo>
                  <a:cubicBezTo>
                    <a:pt x="17168" y="7687"/>
                    <a:pt x="17661" y="6504"/>
                    <a:pt x="17590" y="5307"/>
                  </a:cubicBezTo>
                  <a:lnTo>
                    <a:pt x="17537" y="4416"/>
                  </a:lnTo>
                  <a:lnTo>
                    <a:pt x="18527" y="1871"/>
                  </a:lnTo>
                  <a:cubicBezTo>
                    <a:pt x="18724" y="922"/>
                    <a:pt x="18016" y="26"/>
                    <a:pt x="17047"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24;p44">
              <a:extLst>
                <a:ext uri="{FF2B5EF4-FFF2-40B4-BE49-F238E27FC236}">
                  <a16:creationId xmlns:a16="http://schemas.microsoft.com/office/drawing/2014/main" id="{8FFB8134-F594-8C3D-F045-5650F15AF22F}"/>
                </a:ext>
              </a:extLst>
            </p:cNvPr>
            <p:cNvSpPr/>
            <p:nvPr/>
          </p:nvSpPr>
          <p:spPr>
            <a:xfrm>
              <a:off x="6016505" y="2692660"/>
              <a:ext cx="1434206" cy="1195726"/>
            </a:xfrm>
            <a:custGeom>
              <a:avLst/>
              <a:gdLst/>
              <a:ahLst/>
              <a:cxnLst/>
              <a:rect l="l" t="t" r="r" b="b"/>
              <a:pathLst>
                <a:path w="42254" h="35228" extrusionOk="0">
                  <a:moveTo>
                    <a:pt x="7264" y="0"/>
                  </a:moveTo>
                  <a:cubicBezTo>
                    <a:pt x="5799" y="0"/>
                    <a:pt x="4188" y="156"/>
                    <a:pt x="2444" y="538"/>
                  </a:cubicBezTo>
                  <a:lnTo>
                    <a:pt x="0" y="7379"/>
                  </a:lnTo>
                  <a:cubicBezTo>
                    <a:pt x="0" y="7379"/>
                    <a:pt x="3771" y="23032"/>
                    <a:pt x="20279" y="32061"/>
                  </a:cubicBezTo>
                  <a:cubicBezTo>
                    <a:pt x="24895" y="34586"/>
                    <a:pt x="30022" y="35228"/>
                    <a:pt x="34040" y="35228"/>
                  </a:cubicBezTo>
                  <a:cubicBezTo>
                    <a:pt x="38187" y="35228"/>
                    <a:pt x="41152" y="34544"/>
                    <a:pt x="41152" y="34544"/>
                  </a:cubicBezTo>
                  <a:cubicBezTo>
                    <a:pt x="41807" y="34503"/>
                    <a:pt x="42254" y="33858"/>
                    <a:pt x="42056" y="33230"/>
                  </a:cubicBezTo>
                  <a:cubicBezTo>
                    <a:pt x="40306" y="27641"/>
                    <a:pt x="40025" y="23124"/>
                    <a:pt x="40335" y="20784"/>
                  </a:cubicBezTo>
                  <a:cubicBezTo>
                    <a:pt x="40400" y="20314"/>
                    <a:pt x="40041" y="19893"/>
                    <a:pt x="39566" y="19880"/>
                  </a:cubicBezTo>
                  <a:lnTo>
                    <a:pt x="31928" y="19119"/>
                  </a:lnTo>
                  <a:cubicBezTo>
                    <a:pt x="29287" y="18857"/>
                    <a:pt x="26903" y="17421"/>
                    <a:pt x="25437" y="15208"/>
                  </a:cubicBezTo>
                  <a:lnTo>
                    <a:pt x="17355" y="3005"/>
                  </a:lnTo>
                  <a:cubicBezTo>
                    <a:pt x="17355" y="3005"/>
                    <a:pt x="13705" y="0"/>
                    <a:pt x="72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25;p44">
              <a:extLst>
                <a:ext uri="{FF2B5EF4-FFF2-40B4-BE49-F238E27FC236}">
                  <a16:creationId xmlns:a16="http://schemas.microsoft.com/office/drawing/2014/main" id="{789F8243-9A84-E9AF-03AD-99E844E0B621}"/>
                </a:ext>
              </a:extLst>
            </p:cNvPr>
            <p:cNvSpPr/>
            <p:nvPr/>
          </p:nvSpPr>
          <p:spPr>
            <a:xfrm>
              <a:off x="5783180" y="1993772"/>
              <a:ext cx="684009" cy="688897"/>
            </a:xfrm>
            <a:custGeom>
              <a:avLst/>
              <a:gdLst/>
              <a:ahLst/>
              <a:cxnLst/>
              <a:rect l="l" t="t" r="r" b="b"/>
              <a:pathLst>
                <a:path w="20152" h="20296" extrusionOk="0">
                  <a:moveTo>
                    <a:pt x="10373" y="0"/>
                  </a:moveTo>
                  <a:cubicBezTo>
                    <a:pt x="10296" y="0"/>
                    <a:pt x="10218" y="1"/>
                    <a:pt x="10139" y="2"/>
                  </a:cubicBezTo>
                  <a:cubicBezTo>
                    <a:pt x="4578" y="104"/>
                    <a:pt x="0" y="5039"/>
                    <a:pt x="0" y="10468"/>
                  </a:cubicBezTo>
                  <a:cubicBezTo>
                    <a:pt x="0" y="13130"/>
                    <a:pt x="1086" y="15544"/>
                    <a:pt x="2848" y="17315"/>
                  </a:cubicBezTo>
                  <a:cubicBezTo>
                    <a:pt x="3626" y="18095"/>
                    <a:pt x="4527" y="18743"/>
                    <a:pt x="5513" y="19232"/>
                  </a:cubicBezTo>
                  <a:cubicBezTo>
                    <a:pt x="5867" y="19408"/>
                    <a:pt x="6230" y="19563"/>
                    <a:pt x="6604" y="19697"/>
                  </a:cubicBezTo>
                  <a:cubicBezTo>
                    <a:pt x="7714" y="20092"/>
                    <a:pt x="8884" y="20295"/>
                    <a:pt x="10063" y="20295"/>
                  </a:cubicBezTo>
                  <a:cubicBezTo>
                    <a:pt x="10068" y="20295"/>
                    <a:pt x="10072" y="20295"/>
                    <a:pt x="10076" y="20295"/>
                  </a:cubicBezTo>
                  <a:cubicBezTo>
                    <a:pt x="15641" y="20295"/>
                    <a:pt x="20151" y="15895"/>
                    <a:pt x="20151" y="10467"/>
                  </a:cubicBezTo>
                  <a:lnTo>
                    <a:pt x="20151" y="10467"/>
                  </a:lnTo>
                  <a:cubicBezTo>
                    <a:pt x="20151" y="10467"/>
                    <a:pt x="20151" y="10468"/>
                    <a:pt x="20151" y="10468"/>
                  </a:cubicBezTo>
                  <a:lnTo>
                    <a:pt x="20151" y="10466"/>
                  </a:lnTo>
                  <a:cubicBezTo>
                    <a:pt x="20151" y="10467"/>
                    <a:pt x="20151" y="10467"/>
                    <a:pt x="20151" y="10467"/>
                  </a:cubicBezTo>
                  <a:lnTo>
                    <a:pt x="20151" y="10467"/>
                  </a:lnTo>
                  <a:cubicBezTo>
                    <a:pt x="20151" y="8578"/>
                    <a:pt x="19596" y="6732"/>
                    <a:pt x="18555" y="5158"/>
                  </a:cubicBezTo>
                  <a:cubicBezTo>
                    <a:pt x="17451" y="3482"/>
                    <a:pt x="15729" y="0"/>
                    <a:pt x="10373" y="0"/>
                  </a:cubicBezTo>
                  <a:close/>
                </a:path>
              </a:pathLst>
            </a:custGeom>
            <a:solidFill>
              <a:srgbClr val="F1A9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26;p44">
              <a:extLst>
                <a:ext uri="{FF2B5EF4-FFF2-40B4-BE49-F238E27FC236}">
                  <a16:creationId xmlns:a16="http://schemas.microsoft.com/office/drawing/2014/main" id="{A78C7BD7-B18E-62C0-11B4-2846F28F5BAB}"/>
                </a:ext>
              </a:extLst>
            </p:cNvPr>
            <p:cNvSpPr/>
            <p:nvPr/>
          </p:nvSpPr>
          <p:spPr>
            <a:xfrm>
              <a:off x="5773676" y="2060674"/>
              <a:ext cx="1047092" cy="682346"/>
            </a:xfrm>
            <a:custGeom>
              <a:avLst/>
              <a:gdLst/>
              <a:ahLst/>
              <a:cxnLst/>
              <a:rect l="l" t="t" r="r" b="b"/>
              <a:pathLst>
                <a:path w="30849" h="20103" extrusionOk="0">
                  <a:moveTo>
                    <a:pt x="11314" y="0"/>
                  </a:moveTo>
                  <a:cubicBezTo>
                    <a:pt x="5138" y="0"/>
                    <a:pt x="0" y="6630"/>
                    <a:pt x="3209" y="13021"/>
                  </a:cubicBezTo>
                  <a:cubicBezTo>
                    <a:pt x="3254" y="13113"/>
                    <a:pt x="3302" y="13203"/>
                    <a:pt x="3350" y="13294"/>
                  </a:cubicBezTo>
                  <a:cubicBezTo>
                    <a:pt x="5858" y="17980"/>
                    <a:pt x="9624" y="20103"/>
                    <a:pt x="13213" y="20103"/>
                  </a:cubicBezTo>
                  <a:cubicBezTo>
                    <a:pt x="16302" y="20103"/>
                    <a:pt x="19259" y="18530"/>
                    <a:pt x="21169" y="15665"/>
                  </a:cubicBezTo>
                  <a:lnTo>
                    <a:pt x="25758" y="18035"/>
                  </a:lnTo>
                  <a:cubicBezTo>
                    <a:pt x="25758" y="18035"/>
                    <a:pt x="30849" y="9307"/>
                    <a:pt x="28496" y="8845"/>
                  </a:cubicBezTo>
                  <a:cubicBezTo>
                    <a:pt x="19473" y="7070"/>
                    <a:pt x="15694" y="1160"/>
                    <a:pt x="15694" y="1160"/>
                  </a:cubicBezTo>
                  <a:cubicBezTo>
                    <a:pt x="14239" y="358"/>
                    <a:pt x="12748" y="0"/>
                    <a:pt x="11314" y="0"/>
                  </a:cubicBez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27;p44">
              <a:extLst>
                <a:ext uri="{FF2B5EF4-FFF2-40B4-BE49-F238E27FC236}">
                  <a16:creationId xmlns:a16="http://schemas.microsoft.com/office/drawing/2014/main" id="{D4B4D788-B106-D615-B2CB-D829C898211A}"/>
                </a:ext>
              </a:extLst>
            </p:cNvPr>
            <p:cNvSpPr/>
            <p:nvPr/>
          </p:nvSpPr>
          <p:spPr>
            <a:xfrm>
              <a:off x="5799609" y="2037083"/>
              <a:ext cx="613409" cy="609472"/>
            </a:xfrm>
            <a:custGeom>
              <a:avLst/>
              <a:gdLst/>
              <a:ahLst/>
              <a:cxnLst/>
              <a:rect l="l" t="t" r="r" b="b"/>
              <a:pathLst>
                <a:path w="18072" h="17956" extrusionOk="0">
                  <a:moveTo>
                    <a:pt x="11970" y="1"/>
                  </a:moveTo>
                  <a:cubicBezTo>
                    <a:pt x="9801" y="1"/>
                    <a:pt x="7369" y="551"/>
                    <a:pt x="5070" y="2272"/>
                  </a:cubicBezTo>
                  <a:cubicBezTo>
                    <a:pt x="740" y="5508"/>
                    <a:pt x="1" y="11133"/>
                    <a:pt x="2364" y="16037"/>
                  </a:cubicBezTo>
                  <a:cubicBezTo>
                    <a:pt x="3142" y="16818"/>
                    <a:pt x="4042" y="17466"/>
                    <a:pt x="5029" y="17956"/>
                  </a:cubicBezTo>
                  <a:lnTo>
                    <a:pt x="3708" y="15913"/>
                  </a:lnTo>
                  <a:cubicBezTo>
                    <a:pt x="3631" y="15795"/>
                    <a:pt x="3569" y="15670"/>
                    <a:pt x="3522" y="15537"/>
                  </a:cubicBezTo>
                  <a:lnTo>
                    <a:pt x="3521" y="15536"/>
                  </a:lnTo>
                  <a:cubicBezTo>
                    <a:pt x="3212" y="14678"/>
                    <a:pt x="3569" y="13723"/>
                    <a:pt x="4363" y="13277"/>
                  </a:cubicBezTo>
                  <a:cubicBezTo>
                    <a:pt x="6394" y="12131"/>
                    <a:pt x="9547" y="9802"/>
                    <a:pt x="10514" y="6008"/>
                  </a:cubicBezTo>
                  <a:cubicBezTo>
                    <a:pt x="10727" y="5179"/>
                    <a:pt x="11482" y="4625"/>
                    <a:pt x="12304" y="4625"/>
                  </a:cubicBezTo>
                  <a:cubicBezTo>
                    <a:pt x="12447" y="4625"/>
                    <a:pt x="12591" y="4641"/>
                    <a:pt x="12736" y="4676"/>
                  </a:cubicBezTo>
                  <a:cubicBezTo>
                    <a:pt x="13451" y="4848"/>
                    <a:pt x="14288" y="4990"/>
                    <a:pt x="15110" y="4990"/>
                  </a:cubicBezTo>
                  <a:cubicBezTo>
                    <a:pt x="16093" y="4990"/>
                    <a:pt x="17055" y="4787"/>
                    <a:pt x="17760" y="4191"/>
                  </a:cubicBezTo>
                  <a:cubicBezTo>
                    <a:pt x="17873" y="4097"/>
                    <a:pt x="17977" y="3993"/>
                    <a:pt x="18071" y="3880"/>
                  </a:cubicBezTo>
                  <a:cubicBezTo>
                    <a:pt x="16950" y="2181"/>
                    <a:pt x="15309" y="839"/>
                    <a:pt x="13362" y="74"/>
                  </a:cubicBezTo>
                  <a:cubicBezTo>
                    <a:pt x="12914" y="27"/>
                    <a:pt x="12448" y="1"/>
                    <a:pt x="11970" y="1"/>
                  </a:cubicBezTo>
                  <a:close/>
                </a:path>
              </a:pathLst>
            </a:custGeom>
            <a:solidFill>
              <a:srgbClr val="F1A9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28;p44">
              <a:extLst>
                <a:ext uri="{FF2B5EF4-FFF2-40B4-BE49-F238E27FC236}">
                  <a16:creationId xmlns:a16="http://schemas.microsoft.com/office/drawing/2014/main" id="{ABFE10F4-B63C-6885-5B0F-2EB57A567C5A}"/>
                </a:ext>
              </a:extLst>
            </p:cNvPr>
            <p:cNvSpPr/>
            <p:nvPr/>
          </p:nvSpPr>
          <p:spPr>
            <a:xfrm>
              <a:off x="6466761" y="2383303"/>
              <a:ext cx="150840" cy="215806"/>
            </a:xfrm>
            <a:custGeom>
              <a:avLst/>
              <a:gdLst/>
              <a:ahLst/>
              <a:cxnLst/>
              <a:rect l="l" t="t" r="r" b="b"/>
              <a:pathLst>
                <a:path w="4444" h="6358" extrusionOk="0">
                  <a:moveTo>
                    <a:pt x="732" y="0"/>
                  </a:moveTo>
                  <a:cubicBezTo>
                    <a:pt x="732" y="1"/>
                    <a:pt x="1632" y="3768"/>
                    <a:pt x="1" y="6357"/>
                  </a:cubicBezTo>
                  <a:lnTo>
                    <a:pt x="4332" y="5457"/>
                  </a:lnTo>
                  <a:cubicBezTo>
                    <a:pt x="4332" y="5457"/>
                    <a:pt x="4443" y="1744"/>
                    <a:pt x="7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429;p44">
              <a:extLst>
                <a:ext uri="{FF2B5EF4-FFF2-40B4-BE49-F238E27FC236}">
                  <a16:creationId xmlns:a16="http://schemas.microsoft.com/office/drawing/2014/main" id="{6464C181-DF0B-7C06-6885-348FA1318601}"/>
                </a:ext>
              </a:extLst>
            </p:cNvPr>
            <p:cNvSpPr/>
            <p:nvPr/>
          </p:nvSpPr>
          <p:spPr>
            <a:xfrm>
              <a:off x="6062328" y="2543786"/>
              <a:ext cx="93138" cy="87300"/>
            </a:xfrm>
            <a:custGeom>
              <a:avLst/>
              <a:gdLst/>
              <a:ahLst/>
              <a:cxnLst/>
              <a:rect l="l" t="t" r="r" b="b"/>
              <a:pathLst>
                <a:path w="2744" h="2572" fill="none" extrusionOk="0">
                  <a:moveTo>
                    <a:pt x="1" y="1515"/>
                  </a:moveTo>
                  <a:cubicBezTo>
                    <a:pt x="1" y="1515"/>
                    <a:pt x="1143" y="2571"/>
                    <a:pt x="1943" y="2343"/>
                  </a:cubicBezTo>
                  <a:cubicBezTo>
                    <a:pt x="2743" y="2115"/>
                    <a:pt x="1543" y="1"/>
                    <a:pt x="1543"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430;p44">
              <a:extLst>
                <a:ext uri="{FF2B5EF4-FFF2-40B4-BE49-F238E27FC236}">
                  <a16:creationId xmlns:a16="http://schemas.microsoft.com/office/drawing/2014/main" id="{852DD519-F8B6-5DA6-B931-F13D44F0C801}"/>
                </a:ext>
              </a:extLst>
            </p:cNvPr>
            <p:cNvSpPr/>
            <p:nvPr/>
          </p:nvSpPr>
          <p:spPr>
            <a:xfrm>
              <a:off x="6218535" y="2344845"/>
              <a:ext cx="93647" cy="94428"/>
            </a:xfrm>
            <a:custGeom>
              <a:avLst/>
              <a:gdLst/>
              <a:ahLst/>
              <a:cxnLst/>
              <a:rect l="l" t="t" r="r" b="b"/>
              <a:pathLst>
                <a:path w="2759" h="2782" fill="none" extrusionOk="0">
                  <a:moveTo>
                    <a:pt x="1" y="1414"/>
                  </a:moveTo>
                  <a:cubicBezTo>
                    <a:pt x="1" y="1414"/>
                    <a:pt x="1502" y="2781"/>
                    <a:pt x="2130" y="2378"/>
                  </a:cubicBezTo>
                  <a:cubicBezTo>
                    <a:pt x="2759" y="1974"/>
                    <a:pt x="1278" y="1"/>
                    <a:pt x="1278"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31;p44">
              <a:extLst>
                <a:ext uri="{FF2B5EF4-FFF2-40B4-BE49-F238E27FC236}">
                  <a16:creationId xmlns:a16="http://schemas.microsoft.com/office/drawing/2014/main" id="{FDF04A00-852D-9A42-A9AD-E09AC49646BA}"/>
                </a:ext>
              </a:extLst>
            </p:cNvPr>
            <p:cNvSpPr/>
            <p:nvPr/>
          </p:nvSpPr>
          <p:spPr>
            <a:xfrm>
              <a:off x="6201122" y="2273463"/>
              <a:ext cx="93885" cy="48674"/>
            </a:xfrm>
            <a:custGeom>
              <a:avLst/>
              <a:gdLst/>
              <a:ahLst/>
              <a:cxnLst/>
              <a:rect l="l" t="t" r="r" b="b"/>
              <a:pathLst>
                <a:path w="2766" h="1434" fill="none" extrusionOk="0">
                  <a:moveTo>
                    <a:pt x="1" y="1433"/>
                  </a:moveTo>
                  <a:cubicBezTo>
                    <a:pt x="1" y="1433"/>
                    <a:pt x="967" y="1"/>
                    <a:pt x="2766" y="56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32;p44">
              <a:extLst>
                <a:ext uri="{FF2B5EF4-FFF2-40B4-BE49-F238E27FC236}">
                  <a16:creationId xmlns:a16="http://schemas.microsoft.com/office/drawing/2014/main" id="{4C2D8B0F-733A-C222-6018-318BC242A886}"/>
                </a:ext>
              </a:extLst>
            </p:cNvPr>
            <p:cNvSpPr/>
            <p:nvPr/>
          </p:nvSpPr>
          <p:spPr>
            <a:xfrm>
              <a:off x="5994442" y="2507500"/>
              <a:ext cx="33943" cy="66731"/>
            </a:xfrm>
            <a:custGeom>
              <a:avLst/>
              <a:gdLst/>
              <a:ahLst/>
              <a:cxnLst/>
              <a:rect l="l" t="t" r="r" b="b"/>
              <a:pathLst>
                <a:path w="1000" h="1966" fill="none" extrusionOk="0">
                  <a:moveTo>
                    <a:pt x="999" y="1"/>
                  </a:moveTo>
                  <a:cubicBezTo>
                    <a:pt x="999" y="1"/>
                    <a:pt x="1" y="599"/>
                    <a:pt x="167" y="1966"/>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433;p44">
              <a:extLst>
                <a:ext uri="{FF2B5EF4-FFF2-40B4-BE49-F238E27FC236}">
                  <a16:creationId xmlns:a16="http://schemas.microsoft.com/office/drawing/2014/main" id="{095C6546-E569-84C1-9F2C-8A248A6ED032}"/>
                </a:ext>
              </a:extLst>
            </p:cNvPr>
            <p:cNvSpPr/>
            <p:nvPr/>
          </p:nvSpPr>
          <p:spPr>
            <a:xfrm>
              <a:off x="6158761" y="2489612"/>
              <a:ext cx="65170" cy="57227"/>
            </a:xfrm>
            <a:custGeom>
              <a:avLst/>
              <a:gdLst/>
              <a:ahLst/>
              <a:cxnLst/>
              <a:rect l="l" t="t" r="r" b="b"/>
              <a:pathLst>
                <a:path w="1920" h="1686" fill="none" extrusionOk="0">
                  <a:moveTo>
                    <a:pt x="1" y="1"/>
                  </a:moveTo>
                  <a:cubicBezTo>
                    <a:pt x="1" y="1"/>
                    <a:pt x="621" y="819"/>
                    <a:pt x="353" y="1490"/>
                  </a:cubicBezTo>
                  <a:cubicBezTo>
                    <a:pt x="274" y="1686"/>
                    <a:pt x="1646" y="1490"/>
                    <a:pt x="1919" y="78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434;p44">
              <a:extLst>
                <a:ext uri="{FF2B5EF4-FFF2-40B4-BE49-F238E27FC236}">
                  <a16:creationId xmlns:a16="http://schemas.microsoft.com/office/drawing/2014/main" id="{477ED3AE-4394-D75A-EA3B-66E67098359B}"/>
                </a:ext>
              </a:extLst>
            </p:cNvPr>
            <p:cNvSpPr/>
            <p:nvPr/>
          </p:nvSpPr>
          <p:spPr>
            <a:xfrm>
              <a:off x="5859586" y="2650978"/>
              <a:ext cx="969160" cy="900834"/>
            </a:xfrm>
            <a:custGeom>
              <a:avLst/>
              <a:gdLst/>
              <a:ahLst/>
              <a:cxnLst/>
              <a:rect l="l" t="t" r="r" b="b"/>
              <a:pathLst>
                <a:path w="28553" h="26540" extrusionOk="0">
                  <a:moveTo>
                    <a:pt x="3948" y="1"/>
                  </a:moveTo>
                  <a:cubicBezTo>
                    <a:pt x="2257" y="1529"/>
                    <a:pt x="1312" y="3694"/>
                    <a:pt x="788" y="5735"/>
                  </a:cubicBezTo>
                  <a:cubicBezTo>
                    <a:pt x="0" y="8797"/>
                    <a:pt x="435" y="12047"/>
                    <a:pt x="1931" y="14833"/>
                  </a:cubicBezTo>
                  <a:lnTo>
                    <a:pt x="7846" y="22298"/>
                  </a:lnTo>
                  <a:cubicBezTo>
                    <a:pt x="9122" y="24673"/>
                    <a:pt x="11502" y="26250"/>
                    <a:pt x="14186" y="26504"/>
                  </a:cubicBezTo>
                  <a:cubicBezTo>
                    <a:pt x="14440" y="26528"/>
                    <a:pt x="14693" y="26540"/>
                    <a:pt x="14944" y="26540"/>
                  </a:cubicBezTo>
                  <a:cubicBezTo>
                    <a:pt x="17757" y="26540"/>
                    <a:pt x="20389" y="25067"/>
                    <a:pt x="21852" y="22623"/>
                  </a:cubicBezTo>
                  <a:lnTo>
                    <a:pt x="28553" y="13151"/>
                  </a:lnTo>
                  <a:lnTo>
                    <a:pt x="15404" y="2646"/>
                  </a:lnTo>
                  <a:lnTo>
                    <a:pt x="11540" y="11254"/>
                  </a:lnTo>
                  <a:lnTo>
                    <a:pt x="6396" y="6966"/>
                  </a:lnTo>
                  <a:cubicBezTo>
                    <a:pt x="5823" y="6489"/>
                    <a:pt x="5612" y="5703"/>
                    <a:pt x="5871" y="5003"/>
                  </a:cubicBezTo>
                  <a:lnTo>
                    <a:pt x="7067" y="1764"/>
                  </a:lnTo>
                  <a:lnTo>
                    <a:pt x="3948" y="1"/>
                  </a:ln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435;p44">
              <a:extLst>
                <a:ext uri="{FF2B5EF4-FFF2-40B4-BE49-F238E27FC236}">
                  <a16:creationId xmlns:a16="http://schemas.microsoft.com/office/drawing/2014/main" id="{F75031DE-459A-FA0B-CB3B-E7ED8E516836}"/>
                </a:ext>
              </a:extLst>
            </p:cNvPr>
            <p:cNvSpPr/>
            <p:nvPr/>
          </p:nvSpPr>
          <p:spPr>
            <a:xfrm>
              <a:off x="7014502" y="2947539"/>
              <a:ext cx="633673" cy="381480"/>
            </a:xfrm>
            <a:custGeom>
              <a:avLst/>
              <a:gdLst/>
              <a:ahLst/>
              <a:cxnLst/>
              <a:rect l="l" t="t" r="r" b="b"/>
              <a:pathLst>
                <a:path w="18669" h="11239" extrusionOk="0">
                  <a:moveTo>
                    <a:pt x="17348" y="1"/>
                  </a:moveTo>
                  <a:lnTo>
                    <a:pt x="0" y="7942"/>
                  </a:lnTo>
                  <a:lnTo>
                    <a:pt x="1721" y="11100"/>
                  </a:lnTo>
                  <a:cubicBezTo>
                    <a:pt x="2350" y="11193"/>
                    <a:pt x="2985" y="11238"/>
                    <a:pt x="3622" y="11238"/>
                  </a:cubicBezTo>
                  <a:cubicBezTo>
                    <a:pt x="3631" y="11238"/>
                    <a:pt x="3641" y="11238"/>
                    <a:pt x="3651" y="11238"/>
                  </a:cubicBezTo>
                  <a:cubicBezTo>
                    <a:pt x="8054" y="11238"/>
                    <a:pt x="12678" y="9245"/>
                    <a:pt x="18093" y="6959"/>
                  </a:cubicBezTo>
                  <a:lnTo>
                    <a:pt x="18669" y="6716"/>
                  </a:lnTo>
                  <a:cubicBezTo>
                    <a:pt x="18669" y="6716"/>
                    <a:pt x="18455" y="3835"/>
                    <a:pt x="17348" y="1"/>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436;p44">
              <a:extLst>
                <a:ext uri="{FF2B5EF4-FFF2-40B4-BE49-F238E27FC236}">
                  <a16:creationId xmlns:a16="http://schemas.microsoft.com/office/drawing/2014/main" id="{3D81C7F6-26E0-AE69-B4AC-F4DAE5157BC6}"/>
                </a:ext>
              </a:extLst>
            </p:cNvPr>
            <p:cNvSpPr/>
            <p:nvPr/>
          </p:nvSpPr>
          <p:spPr>
            <a:xfrm>
              <a:off x="6321824" y="2305030"/>
              <a:ext cx="1281499" cy="953105"/>
            </a:xfrm>
            <a:custGeom>
              <a:avLst/>
              <a:gdLst/>
              <a:ahLst/>
              <a:cxnLst/>
              <a:rect l="l" t="t" r="r" b="b"/>
              <a:pathLst>
                <a:path w="37755" h="28080" extrusionOk="0">
                  <a:moveTo>
                    <a:pt x="16828" y="0"/>
                  </a:moveTo>
                  <a:cubicBezTo>
                    <a:pt x="13291" y="0"/>
                    <a:pt x="9868" y="1433"/>
                    <a:pt x="7417" y="4040"/>
                  </a:cubicBezTo>
                  <a:cubicBezTo>
                    <a:pt x="5029" y="6580"/>
                    <a:pt x="2265" y="10631"/>
                    <a:pt x="0" y="16999"/>
                  </a:cubicBezTo>
                  <a:lnTo>
                    <a:pt x="13909" y="25877"/>
                  </a:lnTo>
                  <a:lnTo>
                    <a:pt x="14056" y="25602"/>
                  </a:lnTo>
                  <a:lnTo>
                    <a:pt x="16880" y="20403"/>
                  </a:lnTo>
                  <a:lnTo>
                    <a:pt x="17639" y="28080"/>
                  </a:lnTo>
                  <a:lnTo>
                    <a:pt x="23344" y="26601"/>
                  </a:lnTo>
                  <a:cubicBezTo>
                    <a:pt x="28685" y="25216"/>
                    <a:pt x="33623" y="22588"/>
                    <a:pt x="37755" y="18931"/>
                  </a:cubicBezTo>
                  <a:cubicBezTo>
                    <a:pt x="37514" y="18092"/>
                    <a:pt x="37229" y="17209"/>
                    <a:pt x="36896" y="16297"/>
                  </a:cubicBezTo>
                  <a:cubicBezTo>
                    <a:pt x="34424" y="9569"/>
                    <a:pt x="29232" y="1447"/>
                    <a:pt x="18456" y="102"/>
                  </a:cubicBezTo>
                  <a:cubicBezTo>
                    <a:pt x="17913" y="34"/>
                    <a:pt x="17369" y="0"/>
                    <a:pt x="16828"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437;p44">
              <a:extLst>
                <a:ext uri="{FF2B5EF4-FFF2-40B4-BE49-F238E27FC236}">
                  <a16:creationId xmlns:a16="http://schemas.microsoft.com/office/drawing/2014/main" id="{5F387CEF-A049-78B9-B3F4-5F0776409A55}"/>
                </a:ext>
              </a:extLst>
            </p:cNvPr>
            <p:cNvSpPr/>
            <p:nvPr/>
          </p:nvSpPr>
          <p:spPr>
            <a:xfrm>
              <a:off x="7393239" y="3221358"/>
              <a:ext cx="377203" cy="216587"/>
            </a:xfrm>
            <a:custGeom>
              <a:avLst/>
              <a:gdLst/>
              <a:ahLst/>
              <a:cxnLst/>
              <a:rect l="l" t="t" r="r" b="b"/>
              <a:pathLst>
                <a:path w="11113" h="6381" extrusionOk="0">
                  <a:moveTo>
                    <a:pt x="10123" y="0"/>
                  </a:moveTo>
                  <a:cubicBezTo>
                    <a:pt x="9403" y="0"/>
                    <a:pt x="6336" y="1038"/>
                    <a:pt x="4278" y="1764"/>
                  </a:cubicBezTo>
                  <a:cubicBezTo>
                    <a:pt x="3039" y="2201"/>
                    <a:pt x="1975" y="3032"/>
                    <a:pt x="1251" y="4129"/>
                  </a:cubicBezTo>
                  <a:lnTo>
                    <a:pt x="1" y="6024"/>
                  </a:lnTo>
                  <a:lnTo>
                    <a:pt x="4736" y="6380"/>
                  </a:lnTo>
                  <a:lnTo>
                    <a:pt x="8201" y="3711"/>
                  </a:lnTo>
                  <a:cubicBezTo>
                    <a:pt x="8521" y="3464"/>
                    <a:pt x="8851" y="3232"/>
                    <a:pt x="9204" y="3038"/>
                  </a:cubicBezTo>
                  <a:cubicBezTo>
                    <a:pt x="11113" y="1990"/>
                    <a:pt x="10911" y="182"/>
                    <a:pt x="10218" y="9"/>
                  </a:cubicBezTo>
                  <a:cubicBezTo>
                    <a:pt x="10194" y="3"/>
                    <a:pt x="10162" y="0"/>
                    <a:pt x="10123" y="0"/>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438;p44">
              <a:extLst>
                <a:ext uri="{FF2B5EF4-FFF2-40B4-BE49-F238E27FC236}">
                  <a16:creationId xmlns:a16="http://schemas.microsoft.com/office/drawing/2014/main" id="{1C66CF58-744C-5AA7-84A9-635EDF513D5B}"/>
                </a:ext>
              </a:extLst>
            </p:cNvPr>
            <p:cNvSpPr/>
            <p:nvPr/>
          </p:nvSpPr>
          <p:spPr>
            <a:xfrm>
              <a:off x="7271757" y="2450340"/>
              <a:ext cx="974150" cy="783393"/>
            </a:xfrm>
            <a:custGeom>
              <a:avLst/>
              <a:gdLst/>
              <a:ahLst/>
              <a:cxnLst/>
              <a:rect l="l" t="t" r="r" b="b"/>
              <a:pathLst>
                <a:path w="28700" h="23080" extrusionOk="0">
                  <a:moveTo>
                    <a:pt x="5185" y="0"/>
                  </a:moveTo>
                  <a:lnTo>
                    <a:pt x="0" y="6496"/>
                  </a:lnTo>
                  <a:lnTo>
                    <a:pt x="10801" y="20789"/>
                  </a:lnTo>
                  <a:cubicBezTo>
                    <a:pt x="12289" y="22280"/>
                    <a:pt x="14284" y="23080"/>
                    <a:pt x="16320" y="23080"/>
                  </a:cubicBezTo>
                  <a:cubicBezTo>
                    <a:pt x="17195" y="23080"/>
                    <a:pt x="18077" y="22932"/>
                    <a:pt x="18930" y="22628"/>
                  </a:cubicBezTo>
                  <a:cubicBezTo>
                    <a:pt x="22230" y="22395"/>
                    <a:pt x="28700" y="14556"/>
                    <a:pt x="16507" y="5847"/>
                  </a:cubicBezTo>
                  <a:lnTo>
                    <a:pt x="5185" y="0"/>
                  </a:ln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439;p44">
              <a:extLst>
                <a:ext uri="{FF2B5EF4-FFF2-40B4-BE49-F238E27FC236}">
                  <a16:creationId xmlns:a16="http://schemas.microsoft.com/office/drawing/2014/main" id="{14D8F4A2-3AC4-435A-D59A-70B75F82C26E}"/>
                </a:ext>
              </a:extLst>
            </p:cNvPr>
            <p:cNvSpPr/>
            <p:nvPr/>
          </p:nvSpPr>
          <p:spPr>
            <a:xfrm>
              <a:off x="6697303" y="2308153"/>
              <a:ext cx="1049808" cy="516367"/>
            </a:xfrm>
            <a:custGeom>
              <a:avLst/>
              <a:gdLst/>
              <a:ahLst/>
              <a:cxnLst/>
              <a:rect l="l" t="t" r="r" b="b"/>
              <a:pathLst>
                <a:path w="30929" h="15213" extrusionOk="0">
                  <a:moveTo>
                    <a:pt x="8780" y="1"/>
                  </a:moveTo>
                  <a:cubicBezTo>
                    <a:pt x="8491" y="1"/>
                    <a:pt x="8202" y="39"/>
                    <a:pt x="7921" y="114"/>
                  </a:cubicBezTo>
                  <a:lnTo>
                    <a:pt x="313" y="2159"/>
                  </a:lnTo>
                  <a:cubicBezTo>
                    <a:pt x="59" y="2227"/>
                    <a:pt x="1" y="2561"/>
                    <a:pt x="216" y="2713"/>
                  </a:cubicBezTo>
                  <a:cubicBezTo>
                    <a:pt x="1432" y="3577"/>
                    <a:pt x="3374" y="3785"/>
                    <a:pt x="4961" y="3785"/>
                  </a:cubicBezTo>
                  <a:cubicBezTo>
                    <a:pt x="6433" y="3785"/>
                    <a:pt x="7600" y="3606"/>
                    <a:pt x="7600" y="3606"/>
                  </a:cubicBezTo>
                  <a:lnTo>
                    <a:pt x="7600" y="3606"/>
                  </a:lnTo>
                  <a:lnTo>
                    <a:pt x="1533" y="5550"/>
                  </a:lnTo>
                  <a:cubicBezTo>
                    <a:pt x="1174" y="5664"/>
                    <a:pt x="1098" y="6150"/>
                    <a:pt x="1415" y="6354"/>
                  </a:cubicBezTo>
                  <a:cubicBezTo>
                    <a:pt x="2110" y="6804"/>
                    <a:pt x="2967" y="6952"/>
                    <a:pt x="3792" y="6952"/>
                  </a:cubicBezTo>
                  <a:cubicBezTo>
                    <a:pt x="5377" y="6952"/>
                    <a:pt x="6849" y="6406"/>
                    <a:pt x="6849" y="6406"/>
                  </a:cubicBezTo>
                  <a:lnTo>
                    <a:pt x="10328" y="7088"/>
                  </a:lnTo>
                  <a:lnTo>
                    <a:pt x="5198" y="9716"/>
                  </a:lnTo>
                  <a:cubicBezTo>
                    <a:pt x="4956" y="9840"/>
                    <a:pt x="4931" y="10184"/>
                    <a:pt x="5157" y="10333"/>
                  </a:cubicBezTo>
                  <a:cubicBezTo>
                    <a:pt x="5771" y="10737"/>
                    <a:pt x="6659" y="10872"/>
                    <a:pt x="7577" y="10872"/>
                  </a:cubicBezTo>
                  <a:cubicBezTo>
                    <a:pt x="9470" y="10872"/>
                    <a:pt x="11490" y="10295"/>
                    <a:pt x="11490" y="10295"/>
                  </a:cubicBezTo>
                  <a:lnTo>
                    <a:pt x="14426" y="11819"/>
                  </a:lnTo>
                  <a:cubicBezTo>
                    <a:pt x="15082" y="12160"/>
                    <a:pt x="15797" y="12328"/>
                    <a:pt x="16510" y="12328"/>
                  </a:cubicBezTo>
                  <a:cubicBezTo>
                    <a:pt x="17435" y="12328"/>
                    <a:pt x="18355" y="12045"/>
                    <a:pt x="19136" y="11490"/>
                  </a:cubicBezTo>
                  <a:lnTo>
                    <a:pt x="20430" y="10568"/>
                  </a:lnTo>
                  <a:lnTo>
                    <a:pt x="23290" y="15212"/>
                  </a:lnTo>
                  <a:lnTo>
                    <a:pt x="30928" y="10766"/>
                  </a:lnTo>
                  <a:lnTo>
                    <a:pt x="25011" y="5723"/>
                  </a:lnTo>
                  <a:cubicBezTo>
                    <a:pt x="23238" y="4213"/>
                    <a:pt x="21146" y="3123"/>
                    <a:pt x="18891" y="2535"/>
                  </a:cubicBezTo>
                  <a:lnTo>
                    <a:pt x="9852" y="179"/>
                  </a:lnTo>
                  <a:cubicBezTo>
                    <a:pt x="9505" y="60"/>
                    <a:pt x="9143" y="1"/>
                    <a:pt x="8780"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440;p44">
              <a:extLst>
                <a:ext uri="{FF2B5EF4-FFF2-40B4-BE49-F238E27FC236}">
                  <a16:creationId xmlns:a16="http://schemas.microsoft.com/office/drawing/2014/main" id="{DEE95B7C-3BAD-5040-5476-11437DCA7618}"/>
                </a:ext>
              </a:extLst>
            </p:cNvPr>
            <p:cNvSpPr/>
            <p:nvPr/>
          </p:nvSpPr>
          <p:spPr>
            <a:xfrm>
              <a:off x="7364116" y="2471894"/>
              <a:ext cx="834714" cy="819576"/>
            </a:xfrm>
            <a:custGeom>
              <a:avLst/>
              <a:gdLst/>
              <a:ahLst/>
              <a:cxnLst/>
              <a:rect l="l" t="t" r="r" b="b"/>
              <a:pathLst>
                <a:path w="24592" h="24146" extrusionOk="0">
                  <a:moveTo>
                    <a:pt x="5774" y="0"/>
                  </a:moveTo>
                  <a:cubicBezTo>
                    <a:pt x="5352" y="0"/>
                    <a:pt x="4961" y="301"/>
                    <a:pt x="4886" y="752"/>
                  </a:cubicBezTo>
                  <a:cubicBezTo>
                    <a:pt x="4619" y="2323"/>
                    <a:pt x="3683" y="5392"/>
                    <a:pt x="444" y="9326"/>
                  </a:cubicBezTo>
                  <a:cubicBezTo>
                    <a:pt x="28" y="9831"/>
                    <a:pt x="1" y="10552"/>
                    <a:pt x="378" y="11086"/>
                  </a:cubicBezTo>
                  <a:lnTo>
                    <a:pt x="6953" y="20376"/>
                  </a:lnTo>
                  <a:cubicBezTo>
                    <a:pt x="8684" y="22823"/>
                    <a:pt x="11436" y="24145"/>
                    <a:pt x="14237" y="24145"/>
                  </a:cubicBezTo>
                  <a:cubicBezTo>
                    <a:pt x="15871" y="24145"/>
                    <a:pt x="17521" y="23695"/>
                    <a:pt x="18995" y="22757"/>
                  </a:cubicBezTo>
                  <a:cubicBezTo>
                    <a:pt x="19042" y="22727"/>
                    <a:pt x="19087" y="22699"/>
                    <a:pt x="19133" y="22670"/>
                  </a:cubicBezTo>
                  <a:cubicBezTo>
                    <a:pt x="24536" y="19179"/>
                    <a:pt x="24591" y="11290"/>
                    <a:pt x="19223" y="7745"/>
                  </a:cubicBezTo>
                  <a:cubicBezTo>
                    <a:pt x="15334" y="5174"/>
                    <a:pt x="10586" y="2040"/>
                    <a:pt x="6138" y="78"/>
                  </a:cubicBezTo>
                  <a:cubicBezTo>
                    <a:pt x="6018" y="25"/>
                    <a:pt x="5895" y="0"/>
                    <a:pt x="5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441;p44">
              <a:extLst>
                <a:ext uri="{FF2B5EF4-FFF2-40B4-BE49-F238E27FC236}">
                  <a16:creationId xmlns:a16="http://schemas.microsoft.com/office/drawing/2014/main" id="{33FC9A9F-BCB3-1B02-2DA2-A807A450DEA8}"/>
                </a:ext>
              </a:extLst>
            </p:cNvPr>
            <p:cNvSpPr/>
            <p:nvPr/>
          </p:nvSpPr>
          <p:spPr>
            <a:xfrm>
              <a:off x="6793905" y="2964340"/>
              <a:ext cx="161770" cy="219031"/>
            </a:xfrm>
            <a:custGeom>
              <a:avLst/>
              <a:gdLst/>
              <a:ahLst/>
              <a:cxnLst/>
              <a:rect l="l" t="t" r="r" b="b"/>
              <a:pathLst>
                <a:path w="4766" h="6453" fill="none" extrusionOk="0">
                  <a:moveTo>
                    <a:pt x="0" y="6453"/>
                  </a:moveTo>
                  <a:cubicBezTo>
                    <a:pt x="0" y="6453"/>
                    <a:pt x="1549" y="2340"/>
                    <a:pt x="4765"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442;p44">
              <a:extLst>
                <a:ext uri="{FF2B5EF4-FFF2-40B4-BE49-F238E27FC236}">
                  <a16:creationId xmlns:a16="http://schemas.microsoft.com/office/drawing/2014/main" id="{F5792F05-149B-0808-B815-6C1948ED46C0}"/>
                </a:ext>
              </a:extLst>
            </p:cNvPr>
            <p:cNvSpPr/>
            <p:nvPr/>
          </p:nvSpPr>
          <p:spPr>
            <a:xfrm>
              <a:off x="6399723" y="3560143"/>
              <a:ext cx="101454" cy="85094"/>
            </a:xfrm>
            <a:custGeom>
              <a:avLst/>
              <a:gdLst/>
              <a:ahLst/>
              <a:cxnLst/>
              <a:rect l="l" t="t" r="r" b="b"/>
              <a:pathLst>
                <a:path w="2989" h="2507" fill="none" extrusionOk="0">
                  <a:moveTo>
                    <a:pt x="1" y="1"/>
                  </a:moveTo>
                  <a:lnTo>
                    <a:pt x="2989" y="250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443;p44">
              <a:extLst>
                <a:ext uri="{FF2B5EF4-FFF2-40B4-BE49-F238E27FC236}">
                  <a16:creationId xmlns:a16="http://schemas.microsoft.com/office/drawing/2014/main" id="{35AF1117-6157-BB26-BC43-93FCD262444E}"/>
                </a:ext>
              </a:extLst>
            </p:cNvPr>
            <p:cNvSpPr/>
            <p:nvPr/>
          </p:nvSpPr>
          <p:spPr>
            <a:xfrm>
              <a:off x="6283672" y="2025542"/>
              <a:ext cx="230571" cy="253177"/>
            </a:xfrm>
            <a:custGeom>
              <a:avLst/>
              <a:gdLst/>
              <a:ahLst/>
              <a:cxnLst/>
              <a:rect l="l" t="t" r="r" b="b"/>
              <a:pathLst>
                <a:path w="6793" h="7459" extrusionOk="0">
                  <a:moveTo>
                    <a:pt x="3396" y="0"/>
                  </a:moveTo>
                  <a:cubicBezTo>
                    <a:pt x="1520" y="0"/>
                    <a:pt x="0" y="1669"/>
                    <a:pt x="0" y="3729"/>
                  </a:cubicBezTo>
                  <a:cubicBezTo>
                    <a:pt x="0" y="5788"/>
                    <a:pt x="1520" y="7458"/>
                    <a:pt x="3396" y="7458"/>
                  </a:cubicBezTo>
                  <a:cubicBezTo>
                    <a:pt x="5272" y="7458"/>
                    <a:pt x="6792" y="5788"/>
                    <a:pt x="6792" y="3729"/>
                  </a:cubicBezTo>
                  <a:cubicBezTo>
                    <a:pt x="6792" y="1669"/>
                    <a:pt x="5272" y="0"/>
                    <a:pt x="3396" y="0"/>
                  </a:cubicBez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444;p44">
              <a:extLst>
                <a:ext uri="{FF2B5EF4-FFF2-40B4-BE49-F238E27FC236}">
                  <a16:creationId xmlns:a16="http://schemas.microsoft.com/office/drawing/2014/main" id="{B5777F4D-588B-02C6-076B-EE990FC9D963}"/>
                </a:ext>
              </a:extLst>
            </p:cNvPr>
            <p:cNvSpPr/>
            <p:nvPr/>
          </p:nvSpPr>
          <p:spPr>
            <a:xfrm>
              <a:off x="6329597" y="2078969"/>
              <a:ext cx="76710" cy="115133"/>
            </a:xfrm>
            <a:custGeom>
              <a:avLst/>
              <a:gdLst/>
              <a:ahLst/>
              <a:cxnLst/>
              <a:rect l="l" t="t" r="r" b="b"/>
              <a:pathLst>
                <a:path w="2260" h="3392" fill="none" extrusionOk="0">
                  <a:moveTo>
                    <a:pt x="1229" y="3391"/>
                  </a:moveTo>
                  <a:cubicBezTo>
                    <a:pt x="1229" y="3391"/>
                    <a:pt x="1" y="885"/>
                    <a:pt x="2260"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445;p44">
              <a:extLst>
                <a:ext uri="{FF2B5EF4-FFF2-40B4-BE49-F238E27FC236}">
                  <a16:creationId xmlns:a16="http://schemas.microsoft.com/office/drawing/2014/main" id="{314078FC-699D-9CBA-CECE-B24ECF7195AC}"/>
                </a:ext>
              </a:extLst>
            </p:cNvPr>
            <p:cNvSpPr/>
            <p:nvPr/>
          </p:nvSpPr>
          <p:spPr>
            <a:xfrm>
              <a:off x="6363676" y="2143529"/>
              <a:ext cx="76405" cy="84890"/>
            </a:xfrm>
            <a:custGeom>
              <a:avLst/>
              <a:gdLst/>
              <a:ahLst/>
              <a:cxnLst/>
              <a:rect l="l" t="t" r="r" b="b"/>
              <a:pathLst>
                <a:path w="2251" h="2501" fill="none" extrusionOk="0">
                  <a:moveTo>
                    <a:pt x="1" y="626"/>
                  </a:moveTo>
                  <a:cubicBezTo>
                    <a:pt x="1" y="626"/>
                    <a:pt x="2250" y="0"/>
                    <a:pt x="1793" y="250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446;p44">
              <a:extLst>
                <a:ext uri="{FF2B5EF4-FFF2-40B4-BE49-F238E27FC236}">
                  <a16:creationId xmlns:a16="http://schemas.microsoft.com/office/drawing/2014/main" id="{7BB8D68A-8760-17F1-098E-428CC012B320}"/>
                </a:ext>
              </a:extLst>
            </p:cNvPr>
            <p:cNvSpPr/>
            <p:nvPr/>
          </p:nvSpPr>
          <p:spPr>
            <a:xfrm>
              <a:off x="6449925" y="2252452"/>
              <a:ext cx="23386" cy="10624"/>
            </a:xfrm>
            <a:custGeom>
              <a:avLst/>
              <a:gdLst/>
              <a:ahLst/>
              <a:cxnLst/>
              <a:rect l="l" t="t" r="r" b="b"/>
              <a:pathLst>
                <a:path w="689" h="313" extrusionOk="0">
                  <a:moveTo>
                    <a:pt x="688" y="0"/>
                  </a:moveTo>
                  <a:lnTo>
                    <a:pt x="1" y="313"/>
                  </a:lnTo>
                </a:path>
              </a:pathLst>
            </a:custGeom>
            <a:solidFill>
              <a:srgbClr val="FFBA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447;p44">
              <a:extLst>
                <a:ext uri="{FF2B5EF4-FFF2-40B4-BE49-F238E27FC236}">
                  <a16:creationId xmlns:a16="http://schemas.microsoft.com/office/drawing/2014/main" id="{0A289D70-32CA-29E4-B52B-E29271FCB499}"/>
                </a:ext>
              </a:extLst>
            </p:cNvPr>
            <p:cNvSpPr/>
            <p:nvPr/>
          </p:nvSpPr>
          <p:spPr>
            <a:xfrm>
              <a:off x="6449925" y="2252452"/>
              <a:ext cx="23386" cy="10624"/>
            </a:xfrm>
            <a:custGeom>
              <a:avLst/>
              <a:gdLst/>
              <a:ahLst/>
              <a:cxnLst/>
              <a:rect l="l" t="t" r="r" b="b"/>
              <a:pathLst>
                <a:path w="689" h="313" fill="none" extrusionOk="0">
                  <a:moveTo>
                    <a:pt x="688" y="0"/>
                  </a:moveTo>
                  <a:lnTo>
                    <a:pt x="1" y="313"/>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448;p44">
              <a:extLst>
                <a:ext uri="{FF2B5EF4-FFF2-40B4-BE49-F238E27FC236}">
                  <a16:creationId xmlns:a16="http://schemas.microsoft.com/office/drawing/2014/main" id="{4B732D0C-9385-11E8-B1A4-0433E617D4D7}"/>
                </a:ext>
              </a:extLst>
            </p:cNvPr>
            <p:cNvSpPr/>
            <p:nvPr/>
          </p:nvSpPr>
          <p:spPr>
            <a:xfrm>
              <a:off x="6280922" y="2178185"/>
              <a:ext cx="27629" cy="42428"/>
            </a:xfrm>
            <a:custGeom>
              <a:avLst/>
              <a:gdLst/>
              <a:ahLst/>
              <a:cxnLst/>
              <a:rect l="l" t="t" r="r" b="b"/>
              <a:pathLst>
                <a:path w="814" h="1250" extrusionOk="0">
                  <a:moveTo>
                    <a:pt x="1" y="1"/>
                  </a:moveTo>
                  <a:lnTo>
                    <a:pt x="813" y="1250"/>
                  </a:lnTo>
                </a:path>
              </a:pathLst>
            </a:custGeom>
            <a:solidFill>
              <a:srgbClr val="FFBA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449;p44">
              <a:extLst>
                <a:ext uri="{FF2B5EF4-FFF2-40B4-BE49-F238E27FC236}">
                  <a16:creationId xmlns:a16="http://schemas.microsoft.com/office/drawing/2014/main" id="{804FBE68-0825-95DD-E728-71FCDED4A2A1}"/>
                </a:ext>
              </a:extLst>
            </p:cNvPr>
            <p:cNvSpPr/>
            <p:nvPr/>
          </p:nvSpPr>
          <p:spPr>
            <a:xfrm>
              <a:off x="6280922" y="2178185"/>
              <a:ext cx="27629" cy="42428"/>
            </a:xfrm>
            <a:custGeom>
              <a:avLst/>
              <a:gdLst/>
              <a:ahLst/>
              <a:cxnLst/>
              <a:rect l="l" t="t" r="r" b="b"/>
              <a:pathLst>
                <a:path w="814" h="1250" fill="none" extrusionOk="0">
                  <a:moveTo>
                    <a:pt x="1" y="1"/>
                  </a:moveTo>
                  <a:lnTo>
                    <a:pt x="813" y="1250"/>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450;p44">
              <a:extLst>
                <a:ext uri="{FF2B5EF4-FFF2-40B4-BE49-F238E27FC236}">
                  <a16:creationId xmlns:a16="http://schemas.microsoft.com/office/drawing/2014/main" id="{E77970F4-31BE-0F23-2360-A13043B8D623}"/>
                </a:ext>
              </a:extLst>
            </p:cNvPr>
            <p:cNvSpPr/>
            <p:nvPr/>
          </p:nvSpPr>
          <p:spPr>
            <a:xfrm>
              <a:off x="5726427" y="2065629"/>
              <a:ext cx="263971" cy="392138"/>
            </a:xfrm>
            <a:custGeom>
              <a:avLst/>
              <a:gdLst/>
              <a:ahLst/>
              <a:cxnLst/>
              <a:rect l="l" t="t" r="r" b="b"/>
              <a:pathLst>
                <a:path w="7777" h="11553" fill="none" extrusionOk="0">
                  <a:moveTo>
                    <a:pt x="6029" y="1"/>
                  </a:moveTo>
                  <a:cubicBezTo>
                    <a:pt x="6029" y="1"/>
                    <a:pt x="0" y="6594"/>
                    <a:pt x="7777" y="11552"/>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451;p44">
              <a:extLst>
                <a:ext uri="{FF2B5EF4-FFF2-40B4-BE49-F238E27FC236}">
                  <a16:creationId xmlns:a16="http://schemas.microsoft.com/office/drawing/2014/main" id="{E43AEE7F-3923-11DD-978B-E17120CA4AC8}"/>
                </a:ext>
              </a:extLst>
            </p:cNvPr>
            <p:cNvSpPr/>
            <p:nvPr/>
          </p:nvSpPr>
          <p:spPr>
            <a:xfrm>
              <a:off x="6423925" y="1440296"/>
              <a:ext cx="133190" cy="121888"/>
            </a:xfrm>
            <a:custGeom>
              <a:avLst/>
              <a:gdLst/>
              <a:ahLst/>
              <a:cxnLst/>
              <a:rect l="l" t="t" r="r" b="b"/>
              <a:pathLst>
                <a:path w="3924" h="3591" fill="none" extrusionOk="0">
                  <a:moveTo>
                    <a:pt x="1" y="0"/>
                  </a:moveTo>
                  <a:cubicBezTo>
                    <a:pt x="1" y="0"/>
                    <a:pt x="3126" y="532"/>
                    <a:pt x="3924" y="359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452;p44">
              <a:extLst>
                <a:ext uri="{FF2B5EF4-FFF2-40B4-BE49-F238E27FC236}">
                  <a16:creationId xmlns:a16="http://schemas.microsoft.com/office/drawing/2014/main" id="{C70D8236-2C86-3265-DEDB-501B5BFDAD34}"/>
                </a:ext>
              </a:extLst>
            </p:cNvPr>
            <p:cNvSpPr/>
            <p:nvPr/>
          </p:nvSpPr>
          <p:spPr>
            <a:xfrm>
              <a:off x="6177939" y="1584656"/>
              <a:ext cx="270827" cy="286678"/>
            </a:xfrm>
            <a:custGeom>
              <a:avLst/>
              <a:gdLst/>
              <a:ahLst/>
              <a:cxnLst/>
              <a:rect l="l" t="t" r="r" b="b"/>
              <a:pathLst>
                <a:path w="7979" h="8446" fill="none" extrusionOk="0">
                  <a:moveTo>
                    <a:pt x="7713" y="1"/>
                  </a:moveTo>
                  <a:cubicBezTo>
                    <a:pt x="7713" y="1"/>
                    <a:pt x="7979" y="6384"/>
                    <a:pt x="1" y="844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453;p44">
              <a:extLst>
                <a:ext uri="{FF2B5EF4-FFF2-40B4-BE49-F238E27FC236}">
                  <a16:creationId xmlns:a16="http://schemas.microsoft.com/office/drawing/2014/main" id="{8FF0F993-3B27-4CA4-DF45-9927F1D9F701}"/>
                </a:ext>
              </a:extLst>
            </p:cNvPr>
            <p:cNvSpPr/>
            <p:nvPr/>
          </p:nvSpPr>
          <p:spPr>
            <a:xfrm>
              <a:off x="7021460" y="3099400"/>
              <a:ext cx="520067" cy="212684"/>
            </a:xfrm>
            <a:custGeom>
              <a:avLst/>
              <a:gdLst/>
              <a:ahLst/>
              <a:cxnLst/>
              <a:rect l="l" t="t" r="r" b="b"/>
              <a:pathLst>
                <a:path w="15322" h="6266" fill="none" extrusionOk="0">
                  <a:moveTo>
                    <a:pt x="1" y="6266"/>
                  </a:moveTo>
                  <a:cubicBezTo>
                    <a:pt x="1" y="6266"/>
                    <a:pt x="9510" y="4907"/>
                    <a:pt x="15322"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454;p44">
              <a:extLst>
                <a:ext uri="{FF2B5EF4-FFF2-40B4-BE49-F238E27FC236}">
                  <a16:creationId xmlns:a16="http://schemas.microsoft.com/office/drawing/2014/main" id="{19AB1476-2FBB-9B1F-04B6-D2A92FAB5D40}"/>
                </a:ext>
              </a:extLst>
            </p:cNvPr>
            <p:cNvSpPr/>
            <p:nvPr/>
          </p:nvSpPr>
          <p:spPr>
            <a:xfrm>
              <a:off x="5993594" y="2651046"/>
              <a:ext cx="105867" cy="59841"/>
            </a:xfrm>
            <a:custGeom>
              <a:avLst/>
              <a:gdLst/>
              <a:ahLst/>
              <a:cxnLst/>
              <a:rect l="l" t="t" r="r" b="b"/>
              <a:pathLst>
                <a:path w="3119" h="1763" fill="none" extrusionOk="0">
                  <a:moveTo>
                    <a:pt x="0" y="0"/>
                  </a:moveTo>
                  <a:cubicBezTo>
                    <a:pt x="0" y="0"/>
                    <a:pt x="1384" y="1162"/>
                    <a:pt x="3119" y="1762"/>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455;p44">
              <a:extLst>
                <a:ext uri="{FF2B5EF4-FFF2-40B4-BE49-F238E27FC236}">
                  <a16:creationId xmlns:a16="http://schemas.microsoft.com/office/drawing/2014/main" id="{AF68C1C9-6634-D351-8634-4AE21DFAB9F9}"/>
                </a:ext>
              </a:extLst>
            </p:cNvPr>
            <p:cNvSpPr/>
            <p:nvPr/>
          </p:nvSpPr>
          <p:spPr>
            <a:xfrm>
              <a:off x="5981578" y="2690284"/>
              <a:ext cx="70838" cy="57261"/>
            </a:xfrm>
            <a:custGeom>
              <a:avLst/>
              <a:gdLst/>
              <a:ahLst/>
              <a:cxnLst/>
              <a:rect l="l" t="t" r="r" b="b"/>
              <a:pathLst>
                <a:path w="2087" h="1687" fill="none" extrusionOk="0">
                  <a:moveTo>
                    <a:pt x="2087" y="1"/>
                  </a:moveTo>
                  <a:lnTo>
                    <a:pt x="1" y="168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456;p44">
              <a:extLst>
                <a:ext uri="{FF2B5EF4-FFF2-40B4-BE49-F238E27FC236}">
                  <a16:creationId xmlns:a16="http://schemas.microsoft.com/office/drawing/2014/main" id="{113B2375-E78A-95C2-A8F8-767126C4F744}"/>
                </a:ext>
              </a:extLst>
            </p:cNvPr>
            <p:cNvSpPr/>
            <p:nvPr/>
          </p:nvSpPr>
          <p:spPr>
            <a:xfrm>
              <a:off x="6941999" y="2411849"/>
              <a:ext cx="165096" cy="21553"/>
            </a:xfrm>
            <a:custGeom>
              <a:avLst/>
              <a:gdLst/>
              <a:ahLst/>
              <a:cxnLst/>
              <a:rect l="l" t="t" r="r" b="b"/>
              <a:pathLst>
                <a:path w="4864" h="635" fill="none" extrusionOk="0">
                  <a:moveTo>
                    <a:pt x="1" y="634"/>
                  </a:moveTo>
                  <a:lnTo>
                    <a:pt x="1461" y="171"/>
                  </a:lnTo>
                  <a:cubicBezTo>
                    <a:pt x="1961" y="13"/>
                    <a:pt x="2497" y="0"/>
                    <a:pt x="3004" y="135"/>
                  </a:cubicBezTo>
                  <a:lnTo>
                    <a:pt x="4863" y="633"/>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457;p44">
              <a:extLst>
                <a:ext uri="{FF2B5EF4-FFF2-40B4-BE49-F238E27FC236}">
                  <a16:creationId xmlns:a16="http://schemas.microsoft.com/office/drawing/2014/main" id="{BEA24AF4-D578-2086-DE7F-EC4214B84866}"/>
                </a:ext>
              </a:extLst>
            </p:cNvPr>
            <p:cNvSpPr/>
            <p:nvPr/>
          </p:nvSpPr>
          <p:spPr>
            <a:xfrm>
              <a:off x="7047902" y="2529054"/>
              <a:ext cx="39000" cy="19687"/>
            </a:xfrm>
            <a:custGeom>
              <a:avLst/>
              <a:gdLst/>
              <a:ahLst/>
              <a:cxnLst/>
              <a:rect l="l" t="t" r="r" b="b"/>
              <a:pathLst>
                <a:path w="1149" h="580" fill="none" extrusionOk="0">
                  <a:moveTo>
                    <a:pt x="1" y="580"/>
                  </a:moveTo>
                  <a:lnTo>
                    <a:pt x="1149" y="1"/>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458;p44">
              <a:extLst>
                <a:ext uri="{FF2B5EF4-FFF2-40B4-BE49-F238E27FC236}">
                  <a16:creationId xmlns:a16="http://schemas.microsoft.com/office/drawing/2014/main" id="{3175B86D-C123-F571-76E9-0DC0259BDAEB}"/>
                </a:ext>
              </a:extLst>
            </p:cNvPr>
            <p:cNvSpPr/>
            <p:nvPr/>
          </p:nvSpPr>
          <p:spPr>
            <a:xfrm>
              <a:off x="6824454" y="2255575"/>
              <a:ext cx="406597" cy="111637"/>
            </a:xfrm>
            <a:custGeom>
              <a:avLst/>
              <a:gdLst/>
              <a:ahLst/>
              <a:cxnLst/>
              <a:rect l="l" t="t" r="r" b="b"/>
              <a:pathLst>
                <a:path w="11979" h="3289" extrusionOk="0">
                  <a:moveTo>
                    <a:pt x="4589" y="1"/>
                  </a:moveTo>
                  <a:cubicBezTo>
                    <a:pt x="3936" y="1"/>
                    <a:pt x="3288" y="222"/>
                    <a:pt x="2762" y="650"/>
                  </a:cubicBezTo>
                  <a:lnTo>
                    <a:pt x="0" y="2897"/>
                  </a:lnTo>
                  <a:lnTo>
                    <a:pt x="11978" y="3289"/>
                  </a:lnTo>
                  <a:lnTo>
                    <a:pt x="5861" y="295"/>
                  </a:lnTo>
                  <a:cubicBezTo>
                    <a:pt x="5457" y="98"/>
                    <a:pt x="5022" y="1"/>
                    <a:pt x="4589"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459;p44">
              <a:extLst>
                <a:ext uri="{FF2B5EF4-FFF2-40B4-BE49-F238E27FC236}">
                  <a16:creationId xmlns:a16="http://schemas.microsoft.com/office/drawing/2014/main" id="{A5D2169E-2021-62BA-EC67-963F2FB792F3}"/>
                </a:ext>
              </a:extLst>
            </p:cNvPr>
            <p:cNvSpPr/>
            <p:nvPr/>
          </p:nvSpPr>
          <p:spPr>
            <a:xfrm>
              <a:off x="6824454" y="2312294"/>
              <a:ext cx="315360" cy="41647"/>
            </a:xfrm>
            <a:custGeom>
              <a:avLst/>
              <a:gdLst/>
              <a:ahLst/>
              <a:cxnLst/>
              <a:rect l="l" t="t" r="r" b="b"/>
              <a:pathLst>
                <a:path w="9291" h="1227" fill="none" extrusionOk="0">
                  <a:moveTo>
                    <a:pt x="0" y="1226"/>
                  </a:moveTo>
                  <a:cubicBezTo>
                    <a:pt x="90" y="1116"/>
                    <a:pt x="1814" y="634"/>
                    <a:pt x="3106" y="284"/>
                  </a:cubicBezTo>
                  <a:cubicBezTo>
                    <a:pt x="4033" y="33"/>
                    <a:pt x="5003" y="1"/>
                    <a:pt x="5944" y="189"/>
                  </a:cubicBezTo>
                  <a:lnTo>
                    <a:pt x="9291" y="858"/>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460;p44">
              <a:extLst>
                <a:ext uri="{FF2B5EF4-FFF2-40B4-BE49-F238E27FC236}">
                  <a16:creationId xmlns:a16="http://schemas.microsoft.com/office/drawing/2014/main" id="{7202B4CC-89CC-B599-75B6-715FD8E7BE6D}"/>
                </a:ext>
              </a:extLst>
            </p:cNvPr>
            <p:cNvSpPr/>
            <p:nvPr/>
          </p:nvSpPr>
          <p:spPr>
            <a:xfrm>
              <a:off x="7799641" y="3454139"/>
              <a:ext cx="131324" cy="73927"/>
            </a:xfrm>
            <a:custGeom>
              <a:avLst/>
              <a:gdLst/>
              <a:ahLst/>
              <a:cxnLst/>
              <a:rect l="l" t="t" r="r" b="b"/>
              <a:pathLst>
                <a:path w="3869" h="2178" fill="none" extrusionOk="0">
                  <a:moveTo>
                    <a:pt x="3868" y="1"/>
                  </a:moveTo>
                  <a:lnTo>
                    <a:pt x="3534" y="290"/>
                  </a:lnTo>
                  <a:cubicBezTo>
                    <a:pt x="2585" y="1108"/>
                    <a:pt x="1476" y="1722"/>
                    <a:pt x="279" y="2091"/>
                  </a:cubicBezTo>
                  <a:lnTo>
                    <a:pt x="0" y="217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461;p44">
              <a:extLst>
                <a:ext uri="{FF2B5EF4-FFF2-40B4-BE49-F238E27FC236}">
                  <a16:creationId xmlns:a16="http://schemas.microsoft.com/office/drawing/2014/main" id="{974F6F08-DEE6-0DE7-76B7-E5410A090E48}"/>
                </a:ext>
              </a:extLst>
            </p:cNvPr>
            <p:cNvSpPr/>
            <p:nvPr/>
          </p:nvSpPr>
          <p:spPr>
            <a:xfrm>
              <a:off x="7834330" y="3534415"/>
              <a:ext cx="65781" cy="53935"/>
            </a:xfrm>
            <a:custGeom>
              <a:avLst/>
              <a:gdLst/>
              <a:ahLst/>
              <a:cxnLst/>
              <a:rect l="l" t="t" r="r" b="b"/>
              <a:pathLst>
                <a:path w="1938" h="1589" fill="none" extrusionOk="0">
                  <a:moveTo>
                    <a:pt x="1938" y="1"/>
                  </a:moveTo>
                  <a:cubicBezTo>
                    <a:pt x="1938" y="1"/>
                    <a:pt x="1535" y="701"/>
                    <a:pt x="1" y="1588"/>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462;p44">
              <a:extLst>
                <a:ext uri="{FF2B5EF4-FFF2-40B4-BE49-F238E27FC236}">
                  <a16:creationId xmlns:a16="http://schemas.microsoft.com/office/drawing/2014/main" id="{C81DD519-F857-BD4B-22A1-D18DB0F379D5}"/>
                </a:ext>
              </a:extLst>
            </p:cNvPr>
            <p:cNvSpPr/>
            <p:nvPr/>
          </p:nvSpPr>
          <p:spPr>
            <a:xfrm>
              <a:off x="7851709" y="3601995"/>
              <a:ext cx="46603" cy="35640"/>
            </a:xfrm>
            <a:custGeom>
              <a:avLst/>
              <a:gdLst/>
              <a:ahLst/>
              <a:cxnLst/>
              <a:rect l="l" t="t" r="r" b="b"/>
              <a:pathLst>
                <a:path w="1373" h="1050" fill="none" extrusionOk="0">
                  <a:moveTo>
                    <a:pt x="1372" y="0"/>
                  </a:moveTo>
                  <a:lnTo>
                    <a:pt x="0" y="1050"/>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463;p44">
              <a:extLst>
                <a:ext uri="{FF2B5EF4-FFF2-40B4-BE49-F238E27FC236}">
                  <a16:creationId xmlns:a16="http://schemas.microsoft.com/office/drawing/2014/main" id="{DEB64CFE-74D3-027D-64B9-C176B3243BC8}"/>
                </a:ext>
              </a:extLst>
            </p:cNvPr>
            <p:cNvSpPr/>
            <p:nvPr/>
          </p:nvSpPr>
          <p:spPr>
            <a:xfrm>
              <a:off x="7574054" y="3382791"/>
              <a:ext cx="51864" cy="31804"/>
            </a:xfrm>
            <a:custGeom>
              <a:avLst/>
              <a:gdLst/>
              <a:ahLst/>
              <a:cxnLst/>
              <a:rect l="l" t="t" r="r" b="b"/>
              <a:pathLst>
                <a:path w="1528" h="937" fill="none" extrusionOk="0">
                  <a:moveTo>
                    <a:pt x="1528" y="0"/>
                  </a:moveTo>
                  <a:lnTo>
                    <a:pt x="1" y="93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64;p44">
              <a:extLst>
                <a:ext uri="{FF2B5EF4-FFF2-40B4-BE49-F238E27FC236}">
                  <a16:creationId xmlns:a16="http://schemas.microsoft.com/office/drawing/2014/main" id="{DEF02C19-13AC-C8A3-558E-94F9C98B036B}"/>
                </a:ext>
              </a:extLst>
            </p:cNvPr>
            <p:cNvSpPr/>
            <p:nvPr/>
          </p:nvSpPr>
          <p:spPr>
            <a:xfrm>
              <a:off x="7163987" y="3844043"/>
              <a:ext cx="280738" cy="55021"/>
            </a:xfrm>
            <a:custGeom>
              <a:avLst/>
              <a:gdLst/>
              <a:ahLst/>
              <a:cxnLst/>
              <a:rect l="l" t="t" r="r" b="b"/>
              <a:pathLst>
                <a:path w="8271" h="1621" fill="none" extrusionOk="0">
                  <a:moveTo>
                    <a:pt x="1" y="1356"/>
                  </a:moveTo>
                  <a:cubicBezTo>
                    <a:pt x="1" y="1356"/>
                    <a:pt x="6725" y="1621"/>
                    <a:pt x="8270"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465;p44">
              <a:extLst>
                <a:ext uri="{FF2B5EF4-FFF2-40B4-BE49-F238E27FC236}">
                  <a16:creationId xmlns:a16="http://schemas.microsoft.com/office/drawing/2014/main" id="{1577F5E8-6949-F82C-C450-79B527237E8E}"/>
                </a:ext>
              </a:extLst>
            </p:cNvPr>
            <p:cNvSpPr/>
            <p:nvPr/>
          </p:nvSpPr>
          <p:spPr>
            <a:xfrm>
              <a:off x="6229295" y="3032939"/>
              <a:ext cx="26611" cy="152945"/>
            </a:xfrm>
            <a:custGeom>
              <a:avLst/>
              <a:gdLst/>
              <a:ahLst/>
              <a:cxnLst/>
              <a:rect l="l" t="t" r="r" b="b"/>
              <a:pathLst>
                <a:path w="784" h="4506" fill="none" extrusionOk="0">
                  <a:moveTo>
                    <a:pt x="648" y="1"/>
                  </a:moveTo>
                  <a:cubicBezTo>
                    <a:pt x="648" y="1"/>
                    <a:pt x="1" y="1997"/>
                    <a:pt x="784" y="450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466;p44">
              <a:extLst>
                <a:ext uri="{FF2B5EF4-FFF2-40B4-BE49-F238E27FC236}">
                  <a16:creationId xmlns:a16="http://schemas.microsoft.com/office/drawing/2014/main" id="{183BBAB2-4849-F8B1-89B8-3B6461A35C7D}"/>
                </a:ext>
              </a:extLst>
            </p:cNvPr>
            <p:cNvSpPr/>
            <p:nvPr/>
          </p:nvSpPr>
          <p:spPr>
            <a:xfrm>
              <a:off x="7309230" y="2708376"/>
              <a:ext cx="43922" cy="9402"/>
            </a:xfrm>
            <a:custGeom>
              <a:avLst/>
              <a:gdLst/>
              <a:ahLst/>
              <a:cxnLst/>
              <a:rect l="l" t="t" r="r" b="b"/>
              <a:pathLst>
                <a:path w="1294" h="277" fill="none" extrusionOk="0">
                  <a:moveTo>
                    <a:pt x="1294" y="0"/>
                  </a:moveTo>
                  <a:lnTo>
                    <a:pt x="1" y="276"/>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467;p44">
              <a:extLst>
                <a:ext uri="{FF2B5EF4-FFF2-40B4-BE49-F238E27FC236}">
                  <a16:creationId xmlns:a16="http://schemas.microsoft.com/office/drawing/2014/main" id="{E83DE8BF-6FFD-8527-6236-7D641DEA91BD}"/>
                </a:ext>
              </a:extLst>
            </p:cNvPr>
            <p:cNvSpPr/>
            <p:nvPr/>
          </p:nvSpPr>
          <p:spPr>
            <a:xfrm rot="3743474" flipH="1">
              <a:off x="5746456" y="1847201"/>
              <a:ext cx="161770" cy="219031"/>
            </a:xfrm>
            <a:custGeom>
              <a:avLst/>
              <a:gdLst/>
              <a:ahLst/>
              <a:cxnLst/>
              <a:rect l="l" t="t" r="r" b="b"/>
              <a:pathLst>
                <a:path w="4766" h="6453" fill="none" extrusionOk="0">
                  <a:moveTo>
                    <a:pt x="0" y="6453"/>
                  </a:moveTo>
                  <a:cubicBezTo>
                    <a:pt x="0" y="6453"/>
                    <a:pt x="1549" y="2340"/>
                    <a:pt x="4765"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468;p44">
              <a:extLst>
                <a:ext uri="{FF2B5EF4-FFF2-40B4-BE49-F238E27FC236}">
                  <a16:creationId xmlns:a16="http://schemas.microsoft.com/office/drawing/2014/main" id="{2FCC2C79-F167-EE1C-F6AE-12F20237D7FE}"/>
                </a:ext>
              </a:extLst>
            </p:cNvPr>
            <p:cNvSpPr/>
            <p:nvPr/>
          </p:nvSpPr>
          <p:spPr>
            <a:xfrm rot="-2173706" flipH="1">
              <a:off x="6274142" y="2505390"/>
              <a:ext cx="78440" cy="37744"/>
            </a:xfrm>
            <a:custGeom>
              <a:avLst/>
              <a:gdLst/>
              <a:ahLst/>
              <a:cxnLst/>
              <a:rect l="l" t="t" r="r" b="b"/>
              <a:pathLst>
                <a:path w="2311" h="1112" fill="none" extrusionOk="0">
                  <a:moveTo>
                    <a:pt x="0" y="1"/>
                  </a:moveTo>
                  <a:cubicBezTo>
                    <a:pt x="0" y="1"/>
                    <a:pt x="702" y="1112"/>
                    <a:pt x="2310" y="52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101" name="Google Shape;1469;p44">
              <a:extLst>
                <a:ext uri="{FF2B5EF4-FFF2-40B4-BE49-F238E27FC236}">
                  <a16:creationId xmlns:a16="http://schemas.microsoft.com/office/drawing/2014/main" id="{43F79075-9CEF-6A52-621B-EF9067F38976}"/>
                </a:ext>
              </a:extLst>
            </p:cNvPr>
            <p:cNvCxnSpPr/>
            <p:nvPr/>
          </p:nvCxnSpPr>
          <p:spPr>
            <a:xfrm>
              <a:off x="5960650" y="4102550"/>
              <a:ext cx="1894500" cy="0"/>
            </a:xfrm>
            <a:prstGeom prst="straightConnector1">
              <a:avLst/>
            </a:prstGeom>
            <a:noFill/>
            <a:ln w="9525" cap="flat" cmpd="sng">
              <a:solidFill>
                <a:srgbClr val="000000"/>
              </a:solidFill>
              <a:prstDash val="solid"/>
              <a:round/>
              <a:headEnd type="none" w="med" len="med"/>
              <a:tailEnd type="none" w="med" len="med"/>
            </a:ln>
          </p:spPr>
        </p:cxnSp>
      </p:grpSp>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5"/>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6"/>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7"/>
          <a:srcRect/>
          <a:stretch>
            <a:fillRect/>
          </a:stretch>
        </p:blipFill>
        <p:spPr>
          <a:xfrm rot="352087">
            <a:off x="5821092" y="1989804"/>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7"/>
          <a:srcRect/>
          <a:stretch>
            <a:fillRect/>
          </a:stretch>
        </p:blipFill>
        <p:spPr>
          <a:xfrm rot="352087">
            <a:off x="4914563" y="1806206"/>
            <a:ext cx="368578" cy="384390"/>
          </a:xfrm>
          <a:prstGeom prst="rect">
            <a:avLst/>
          </a:prstGeom>
        </p:spPr>
      </p:pic>
      <p:sp>
        <p:nvSpPr>
          <p:cNvPr id="8" name="TextBox 7">
            <a:extLst>
              <a:ext uri="{FF2B5EF4-FFF2-40B4-BE49-F238E27FC236}">
                <a16:creationId xmlns:a16="http://schemas.microsoft.com/office/drawing/2014/main" id="{ACDB3804-37C0-39FA-C74C-A9FE38DE01A6}"/>
              </a:ext>
            </a:extLst>
          </p:cNvPr>
          <p:cNvSpPr txBox="1"/>
          <p:nvPr/>
        </p:nvSpPr>
        <p:spPr>
          <a:xfrm>
            <a:off x="1325031" y="465071"/>
            <a:ext cx="8945191" cy="1384995"/>
          </a:xfrm>
          <a:prstGeom prst="rect">
            <a:avLst/>
          </a:prstGeom>
          <a:noFill/>
        </p:spPr>
        <p:txBody>
          <a:bodyPr wrap="square" rtlCol="0">
            <a:spAutoFit/>
          </a:bodyPr>
          <a:lstStyle/>
          <a:p>
            <a:pPr algn="ctr"/>
            <a:r>
              <a:rPr lang="en-VN" sz="2800" b="1" dirty="0">
                <a:solidFill>
                  <a:srgbClr val="C00000"/>
                </a:solidFill>
                <a:latin typeface="Times New Roman" panose="02020603050405020304" pitchFamily="18" charset="0"/>
                <a:cs typeface="Times New Roman" panose="02020603050405020304" pitchFamily="18" charset="0"/>
              </a:rPr>
              <a:t>Bài 1:</a:t>
            </a:r>
          </a:p>
          <a:p>
            <a:pPr algn="ctr"/>
            <a:r>
              <a:rPr lang="en-VN" sz="2800" b="1" dirty="0">
                <a:solidFill>
                  <a:srgbClr val="C00000"/>
                </a:solidFill>
                <a:latin typeface="Times New Roman" panose="02020603050405020304" pitchFamily="18" charset="0"/>
                <a:cs typeface="Times New Roman" panose="02020603050405020304" pitchFamily="18" charset="0"/>
              </a:rPr>
              <a:t> NHỮNG GƯƠNG MẶT THÂN YÊU</a:t>
            </a:r>
          </a:p>
          <a:p>
            <a:pPr algn="ctr"/>
            <a:r>
              <a:rPr lang="en-VN" sz="2800" b="1" dirty="0">
                <a:solidFill>
                  <a:srgbClr val="C00000"/>
                </a:solidFill>
                <a:latin typeface="Times New Roman" panose="02020603050405020304" pitchFamily="18" charset="0"/>
                <a:cs typeface="Times New Roman" panose="02020603050405020304" pitchFamily="18" charset="0"/>
              </a:rPr>
              <a:t>( Thơ sáu chữ, bảy chữ )</a:t>
            </a:r>
          </a:p>
        </p:txBody>
      </p:sp>
      <p:sp>
        <p:nvSpPr>
          <p:cNvPr id="9" name="TextBox 8">
            <a:extLst>
              <a:ext uri="{FF2B5EF4-FFF2-40B4-BE49-F238E27FC236}">
                <a16:creationId xmlns:a16="http://schemas.microsoft.com/office/drawing/2014/main" id="{F52EBB42-7387-7507-81E8-8EDA0F12EC86}"/>
              </a:ext>
            </a:extLst>
          </p:cNvPr>
          <p:cNvSpPr txBox="1"/>
          <p:nvPr/>
        </p:nvSpPr>
        <p:spPr>
          <a:xfrm>
            <a:off x="2704908" y="2418562"/>
            <a:ext cx="6369047" cy="2308324"/>
          </a:xfrm>
          <a:prstGeom prst="rect">
            <a:avLst/>
          </a:prstGeom>
          <a:noFill/>
        </p:spPr>
        <p:txBody>
          <a:bodyPr wrap="square" rtlCol="0">
            <a:spAutoFit/>
          </a:bodyPr>
          <a:lstStyle/>
          <a:p>
            <a:pPr algn="ctr"/>
            <a:r>
              <a:rPr lang="vi-VN" sz="3600" b="1" dirty="0" smtClean="0">
                <a:solidFill>
                  <a:srgbClr val="C00000"/>
                </a:solidFill>
                <a:latin typeface="Times New Roman" panose="02020603050405020304" pitchFamily="18" charset="0"/>
                <a:cs typeface="Times New Roman" panose="02020603050405020304" pitchFamily="18" charset="0"/>
              </a:rPr>
              <a:t>Tiết 1-2</a:t>
            </a:r>
          </a:p>
          <a:p>
            <a:pPr algn="ctr"/>
            <a:r>
              <a:rPr lang="en-VN" sz="3600" b="1" dirty="0" smtClean="0">
                <a:solidFill>
                  <a:srgbClr val="C00000"/>
                </a:solidFill>
                <a:latin typeface="Times New Roman" panose="02020603050405020304" pitchFamily="18" charset="0"/>
                <a:cs typeface="Times New Roman" panose="02020603050405020304" pitchFamily="18" charset="0"/>
              </a:rPr>
              <a:t>Văn </a:t>
            </a:r>
            <a:r>
              <a:rPr lang="en-VN" sz="3600" b="1" dirty="0">
                <a:solidFill>
                  <a:srgbClr val="C00000"/>
                </a:solidFill>
                <a:latin typeface="Times New Roman" panose="02020603050405020304" pitchFamily="18" charset="0"/>
                <a:cs typeface="Times New Roman" panose="02020603050405020304" pitchFamily="18" charset="0"/>
              </a:rPr>
              <a:t>bản 1: </a:t>
            </a:r>
          </a:p>
          <a:p>
            <a:pPr algn="ctr"/>
            <a:r>
              <a:rPr lang="en-VN" sz="3600" b="1" dirty="0">
                <a:solidFill>
                  <a:srgbClr val="C00000"/>
                </a:solidFill>
                <a:latin typeface="Times New Roman" panose="02020603050405020304" pitchFamily="18" charset="0"/>
                <a:cs typeface="Times New Roman" panose="02020603050405020304" pitchFamily="18" charset="0"/>
              </a:rPr>
              <a:t>TRONG LỜI MẸ HÁT</a:t>
            </a:r>
          </a:p>
          <a:p>
            <a:pPr algn="ctr"/>
            <a:r>
              <a:rPr lang="en-VN" sz="3600" b="1" dirty="0">
                <a:solidFill>
                  <a:srgbClr val="C00000"/>
                </a:solidFill>
                <a:latin typeface="Times New Roman" panose="02020603050405020304" pitchFamily="18" charset="0"/>
                <a:cs typeface="Times New Roman" panose="02020603050405020304" pitchFamily="18" charset="0"/>
              </a:rPr>
              <a:t>      - Trương Nam Hương -</a:t>
            </a:r>
          </a:p>
        </p:txBody>
      </p:sp>
      <p:pic>
        <p:nvPicPr>
          <p:cNvPr id="10" name="Picture 9" descr="A group of colorful musical notes&#10;&#10;Description automatically generated with low confidence">
            <a:extLst>
              <a:ext uri="{FF2B5EF4-FFF2-40B4-BE49-F238E27FC236}">
                <a16:creationId xmlns:a16="http://schemas.microsoft.com/office/drawing/2014/main" id="{FF474026-DDE6-68E6-94A8-A78F6E58B793}"/>
              </a:ext>
            </a:extLst>
          </p:cNvPr>
          <p:cNvPicPr>
            <a:picLocks noChangeAspect="1"/>
          </p:cNvPicPr>
          <p:nvPr/>
        </p:nvPicPr>
        <p:blipFill rotWithShape="1">
          <a:blip r:embed="rId6"/>
          <a:srcRect t="11117" r="35292"/>
          <a:stretch/>
        </p:blipFill>
        <p:spPr>
          <a:xfrm rot="10097280" flipV="1">
            <a:off x="1981526" y="3034268"/>
            <a:ext cx="980764" cy="1341303"/>
          </a:xfrm>
          <a:prstGeom prst="rect">
            <a:avLst/>
          </a:prstGeom>
        </p:spPr>
      </p:pic>
      <p:pic>
        <p:nvPicPr>
          <p:cNvPr id="11" name="Picture 8">
            <a:extLst>
              <a:ext uri="{FF2B5EF4-FFF2-40B4-BE49-F238E27FC236}">
                <a16:creationId xmlns:a16="http://schemas.microsoft.com/office/drawing/2014/main" id="{59F769A9-4D85-C529-824B-4D6762BBC2C5}"/>
              </a:ext>
            </a:extLst>
          </p:cNvPr>
          <p:cNvPicPr>
            <a:picLocks noChangeAspect="1"/>
          </p:cNvPicPr>
          <p:nvPr/>
        </p:nvPicPr>
        <p:blipFill>
          <a:blip r:embed="rId7"/>
          <a:srcRect/>
          <a:stretch>
            <a:fillRect/>
          </a:stretch>
        </p:blipFill>
        <p:spPr>
          <a:xfrm rot="352087">
            <a:off x="6843536" y="1969212"/>
            <a:ext cx="368578" cy="384390"/>
          </a:xfrm>
          <a:prstGeom prst="rect">
            <a:avLst/>
          </a:prstGeom>
        </p:spPr>
      </p:pic>
      <p:pic>
        <p:nvPicPr>
          <p:cNvPr id="12" name="图片 19">
            <a:extLst>
              <a:ext uri="{FF2B5EF4-FFF2-40B4-BE49-F238E27FC236}">
                <a16:creationId xmlns:a16="http://schemas.microsoft.com/office/drawing/2014/main" id="{208EF742-3C41-88C5-8B38-1DBFC6E9D7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51329">
            <a:off x="1577457" y="1439469"/>
            <a:ext cx="1267211" cy="1023816"/>
          </a:xfrm>
          <a:prstGeom prst="rect">
            <a:avLst/>
          </a:prstGeom>
        </p:spPr>
      </p:pic>
      <p:pic>
        <p:nvPicPr>
          <p:cNvPr id="13" name="图片 20">
            <a:extLst>
              <a:ext uri="{FF2B5EF4-FFF2-40B4-BE49-F238E27FC236}">
                <a16:creationId xmlns:a16="http://schemas.microsoft.com/office/drawing/2014/main" id="{30D70719-59D6-04E9-F690-BFB98884C2E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51329">
            <a:off x="64485" y="3847763"/>
            <a:ext cx="1267211" cy="1023816"/>
          </a:xfrm>
          <a:prstGeom prst="rect">
            <a:avLst/>
          </a:prstGeom>
        </p:spPr>
      </p:pic>
      <p:pic>
        <p:nvPicPr>
          <p:cNvPr id="14" name="图片 20">
            <a:extLst>
              <a:ext uri="{FF2B5EF4-FFF2-40B4-BE49-F238E27FC236}">
                <a16:creationId xmlns:a16="http://schemas.microsoft.com/office/drawing/2014/main" id="{234B7C01-DA63-F07C-D81D-BD8C36FA18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51329">
            <a:off x="2469375" y="4674698"/>
            <a:ext cx="1267211" cy="897835"/>
          </a:xfrm>
          <a:prstGeom prst="rect">
            <a:avLst/>
          </a:prstGeom>
        </p:spPr>
      </p:pic>
    </p:spTree>
    <p:extLst>
      <p:ext uri="{BB962C8B-B14F-4D97-AF65-F5344CB8AC3E}">
        <p14:creationId xmlns:p14="http://schemas.microsoft.com/office/powerpoint/2010/main" val="2495562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1881" y="25599"/>
            <a:ext cx="1950720" cy="1770695"/>
          </a:xfrm>
          <a:prstGeom prst="rect">
            <a:avLst/>
          </a:prstGeom>
        </p:spPr>
      </p:pic>
      <p:sp>
        <p:nvSpPr>
          <p:cNvPr id="48" name="椭圆 47">
            <a:extLst>
              <a:ext uri="{FF2B5EF4-FFF2-40B4-BE49-F238E27FC236}">
                <a16:creationId xmlns:a16="http://schemas.microsoft.com/office/drawing/2014/main" id="{7BA8F4C1-773D-41B6-807D-C3EC4D7D6FE8}"/>
              </a:ext>
            </a:extLst>
          </p:cNvPr>
          <p:cNvSpPr/>
          <p:nvPr/>
        </p:nvSpPr>
        <p:spPr>
          <a:xfrm>
            <a:off x="2683917" y="1287357"/>
            <a:ext cx="3511749" cy="3511744"/>
          </a:xfrm>
          <a:prstGeom prst="ellipse">
            <a:avLst/>
          </a:prstGeom>
          <a:blipFill dpi="0" rotWithShape="1">
            <a:blip r:embed="rId4">
              <a:extLst>
                <a:ext uri="{28A0092B-C50C-407E-A947-70E740481C1C}">
                  <a14:useLocalDpi xmlns:a14="http://schemas.microsoft.com/office/drawing/2010/main"/>
                </a:ext>
              </a:extLst>
            </a:blip>
            <a:srcRect/>
            <a:stretch>
              <a:fillRect/>
            </a:stretch>
          </a:blipFill>
          <a:ln w="19050">
            <a:noFill/>
          </a:ln>
          <a:effectLst>
            <a:outerShdw blurRad="342900" dist="838200" dir="2700000" sx="63000" sy="63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a:cs typeface="+mn-ea"/>
              <a:sym typeface="+mn-lt"/>
            </a:endParaRPr>
          </a:p>
        </p:txBody>
      </p:sp>
      <p:sp>
        <p:nvSpPr>
          <p:cNvPr id="49" name="文本框 48">
            <a:extLst>
              <a:ext uri="{FF2B5EF4-FFF2-40B4-BE49-F238E27FC236}">
                <a16:creationId xmlns:a16="http://schemas.microsoft.com/office/drawing/2014/main" id="{8F677159-0056-4B30-8D6D-6569AB9C595E}"/>
              </a:ext>
            </a:extLst>
          </p:cNvPr>
          <p:cNvSpPr txBox="1"/>
          <p:nvPr/>
        </p:nvSpPr>
        <p:spPr>
          <a:xfrm>
            <a:off x="2990101" y="2197496"/>
            <a:ext cx="2625150" cy="1446550"/>
          </a:xfrm>
          <a:prstGeom prst="rect">
            <a:avLst/>
          </a:prstGeom>
          <a:noFill/>
        </p:spPr>
        <p:txBody>
          <a:bodyPr wrap="square" rtlCol="0">
            <a:spAutoFit/>
          </a:bodyPr>
          <a:lstStyle/>
          <a:p>
            <a:pPr algn="ctr"/>
            <a:r>
              <a:rPr lang="en-US" altLang="zh-CN" sz="4400" b="1" dirty="0" err="1">
                <a:solidFill>
                  <a:schemeClr val="bg1"/>
                </a:solidFill>
                <a:latin typeface="Times New Roman" panose="02020603050405020304" pitchFamily="18" charset="0"/>
                <a:cs typeface="Times New Roman" panose="02020603050405020304" pitchFamily="18" charset="0"/>
                <a:sym typeface="+mn-lt"/>
              </a:rPr>
              <a:t>Tiến</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trình</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bài</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học</a:t>
            </a:r>
            <a:endParaRPr lang="en-US" altLang="zh-CN" sz="44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3237" y="1991547"/>
            <a:ext cx="4497758" cy="5439145"/>
          </a:xfrm>
          <a:prstGeom prst="rect">
            <a:avLst/>
          </a:prstGeom>
        </p:spPr>
      </p:pic>
      <p:sp>
        <p:nvSpPr>
          <p:cNvPr id="9" name="Rounded Rectangle 8">
            <a:extLst>
              <a:ext uri="{FF2B5EF4-FFF2-40B4-BE49-F238E27FC236}">
                <a16:creationId xmlns:a16="http://schemas.microsoft.com/office/drawing/2014/main" id="{7B8F65EF-23BA-BEED-9D6B-E2DB65C4EBF0}"/>
              </a:ext>
            </a:extLst>
          </p:cNvPr>
          <p:cNvSpPr/>
          <p:nvPr/>
        </p:nvSpPr>
        <p:spPr>
          <a:xfrm>
            <a:off x="5211487" y="1114876"/>
            <a:ext cx="367133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TextBox 19">
            <a:extLst>
              <a:ext uri="{FF2B5EF4-FFF2-40B4-BE49-F238E27FC236}">
                <a16:creationId xmlns:a16="http://schemas.microsoft.com/office/drawing/2014/main" id="{089C434D-1524-6B0B-93E2-1AEAFB4EDE49}"/>
              </a:ext>
            </a:extLst>
          </p:cNvPr>
          <p:cNvSpPr txBox="1"/>
          <p:nvPr/>
        </p:nvSpPr>
        <p:spPr>
          <a:xfrm>
            <a:off x="5577895" y="1159225"/>
            <a:ext cx="2731770"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Tri thức ngữ văn</a:t>
            </a:r>
          </a:p>
        </p:txBody>
      </p:sp>
      <p:sp>
        <p:nvSpPr>
          <p:cNvPr id="21" name="Rounded Rectangle 20">
            <a:extLst>
              <a:ext uri="{FF2B5EF4-FFF2-40B4-BE49-F238E27FC236}">
                <a16:creationId xmlns:a16="http://schemas.microsoft.com/office/drawing/2014/main" id="{B130D427-7FAD-E1B4-1E87-48D39DEF4C79}"/>
              </a:ext>
            </a:extLst>
          </p:cNvPr>
          <p:cNvSpPr/>
          <p:nvPr/>
        </p:nvSpPr>
        <p:spPr>
          <a:xfrm>
            <a:off x="5612489" y="4160316"/>
            <a:ext cx="426989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2" name="Rounded Rectangle 21">
            <a:extLst>
              <a:ext uri="{FF2B5EF4-FFF2-40B4-BE49-F238E27FC236}">
                <a16:creationId xmlns:a16="http://schemas.microsoft.com/office/drawing/2014/main" id="{CCC1EC58-D528-1501-FD4C-F28C15045C8D}"/>
              </a:ext>
            </a:extLst>
          </p:cNvPr>
          <p:cNvSpPr/>
          <p:nvPr/>
        </p:nvSpPr>
        <p:spPr>
          <a:xfrm>
            <a:off x="6160911" y="3119376"/>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0D000902-143D-729E-CD40-A3495BFBD6B8}"/>
              </a:ext>
            </a:extLst>
          </p:cNvPr>
          <p:cNvSpPr/>
          <p:nvPr/>
        </p:nvSpPr>
        <p:spPr>
          <a:xfrm>
            <a:off x="6027445" y="2084441"/>
            <a:ext cx="417330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TextBox 32">
            <a:extLst>
              <a:ext uri="{FF2B5EF4-FFF2-40B4-BE49-F238E27FC236}">
                <a16:creationId xmlns:a16="http://schemas.microsoft.com/office/drawing/2014/main" id="{6B75F813-9BB0-D07C-3E40-9EBF52DAE3A7}"/>
              </a:ext>
            </a:extLst>
          </p:cNvPr>
          <p:cNvSpPr txBox="1"/>
          <p:nvPr/>
        </p:nvSpPr>
        <p:spPr>
          <a:xfrm>
            <a:off x="6278588" y="2109667"/>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Trải nghiệm cùng văn bản</a:t>
            </a:r>
          </a:p>
        </p:txBody>
      </p:sp>
      <p:sp>
        <p:nvSpPr>
          <p:cNvPr id="34" name="TextBox 33">
            <a:extLst>
              <a:ext uri="{FF2B5EF4-FFF2-40B4-BE49-F238E27FC236}">
                <a16:creationId xmlns:a16="http://schemas.microsoft.com/office/drawing/2014/main" id="{EF67CA71-D7C7-CD31-1207-A2A93D402E7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sp>
        <p:nvSpPr>
          <p:cNvPr id="35" name="TextBox 34">
            <a:extLst>
              <a:ext uri="{FF2B5EF4-FFF2-40B4-BE49-F238E27FC236}">
                <a16:creationId xmlns:a16="http://schemas.microsoft.com/office/drawing/2014/main" id="{0A892CCC-F97D-C242-1B27-70E3BAB3DAE3}"/>
              </a:ext>
            </a:extLst>
          </p:cNvPr>
          <p:cNvSpPr txBox="1"/>
          <p:nvPr/>
        </p:nvSpPr>
        <p:spPr>
          <a:xfrm>
            <a:off x="5777634" y="4217324"/>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Khái quát đặc điểm thể loại</a:t>
            </a:r>
          </a:p>
        </p:txBody>
      </p:sp>
      <p:grpSp>
        <p:nvGrpSpPr>
          <p:cNvPr id="2" name="组合 11">
            <a:extLst>
              <a:ext uri="{FF2B5EF4-FFF2-40B4-BE49-F238E27FC236}">
                <a16:creationId xmlns:a16="http://schemas.microsoft.com/office/drawing/2014/main" id="{70BA8666-EF9D-B055-F9B3-A797A62F8C1E}"/>
              </a:ext>
            </a:extLst>
          </p:cNvPr>
          <p:cNvGrpSpPr/>
          <p:nvPr/>
        </p:nvGrpSpPr>
        <p:grpSpPr>
          <a:xfrm>
            <a:off x="4707678" y="1030203"/>
            <a:ext cx="874304" cy="786472"/>
            <a:chOff x="6818812" y="2162158"/>
            <a:chExt cx="1038497" cy="934170"/>
          </a:xfrm>
        </p:grpSpPr>
        <p:pic>
          <p:nvPicPr>
            <p:cNvPr id="3" name="图片 12">
              <a:extLst>
                <a:ext uri="{FF2B5EF4-FFF2-40B4-BE49-F238E27FC236}">
                  <a16:creationId xmlns:a16="http://schemas.microsoft.com/office/drawing/2014/main" id="{E745DA4F-6725-58D0-D7B1-625D4F0357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 name="文本框 13">
              <a:extLst>
                <a:ext uri="{FF2B5EF4-FFF2-40B4-BE49-F238E27FC236}">
                  <a16:creationId xmlns:a16="http://schemas.microsoft.com/office/drawing/2014/main" id="{8709F37F-3B79-A79D-24CD-DBBDB1CCB0C6}"/>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nvGrpSpPr>
          <p:cNvPr id="5" name="组合 11">
            <a:extLst>
              <a:ext uri="{FF2B5EF4-FFF2-40B4-BE49-F238E27FC236}">
                <a16:creationId xmlns:a16="http://schemas.microsoft.com/office/drawing/2014/main" id="{75DFF1D6-D664-DB8A-B525-04072E386F41}"/>
              </a:ext>
            </a:extLst>
          </p:cNvPr>
          <p:cNvGrpSpPr/>
          <p:nvPr/>
        </p:nvGrpSpPr>
        <p:grpSpPr>
          <a:xfrm>
            <a:off x="5451247" y="2007987"/>
            <a:ext cx="874304" cy="786472"/>
            <a:chOff x="6818812" y="2162158"/>
            <a:chExt cx="1038497" cy="934170"/>
          </a:xfrm>
        </p:grpSpPr>
        <p:pic>
          <p:nvPicPr>
            <p:cNvPr id="6" name="图片 12">
              <a:extLst>
                <a:ext uri="{FF2B5EF4-FFF2-40B4-BE49-F238E27FC236}">
                  <a16:creationId xmlns:a16="http://schemas.microsoft.com/office/drawing/2014/main" id="{96E6FEF2-7908-48AA-B69F-9F718F6EFA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7" name="文本框 13">
              <a:extLst>
                <a:ext uri="{FF2B5EF4-FFF2-40B4-BE49-F238E27FC236}">
                  <a16:creationId xmlns:a16="http://schemas.microsoft.com/office/drawing/2014/main" id="{8E6A5A42-E9FA-EA81-6FF4-F2BEE928F23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nvGrpSpPr>
          <p:cNvPr id="8" name="组合 11">
            <a:extLst>
              <a:ext uri="{FF2B5EF4-FFF2-40B4-BE49-F238E27FC236}">
                <a16:creationId xmlns:a16="http://schemas.microsoft.com/office/drawing/2014/main" id="{D15D8A85-D21E-AB0A-9B32-FB9E4DB91015}"/>
              </a:ext>
            </a:extLst>
          </p:cNvPr>
          <p:cNvGrpSpPr/>
          <p:nvPr/>
        </p:nvGrpSpPr>
        <p:grpSpPr>
          <a:xfrm>
            <a:off x="5633979" y="3045206"/>
            <a:ext cx="874304" cy="786472"/>
            <a:chOff x="6818812" y="2162158"/>
            <a:chExt cx="1038497" cy="934170"/>
          </a:xfrm>
        </p:grpSpPr>
        <p:pic>
          <p:nvPicPr>
            <p:cNvPr id="10" name="图片 12">
              <a:extLst>
                <a:ext uri="{FF2B5EF4-FFF2-40B4-BE49-F238E27FC236}">
                  <a16:creationId xmlns:a16="http://schemas.microsoft.com/office/drawing/2014/main" id="{0E84D628-03F0-C4B2-2F0C-DB4254A92A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2" name="文本框 13">
              <a:extLst>
                <a:ext uri="{FF2B5EF4-FFF2-40B4-BE49-F238E27FC236}">
                  <a16:creationId xmlns:a16="http://schemas.microsoft.com/office/drawing/2014/main" id="{E54BC446-C3BD-5FE3-C3D1-6BF3B486A344}"/>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nvGrpSpPr>
          <p:cNvPr id="13" name="组合 11">
            <a:extLst>
              <a:ext uri="{FF2B5EF4-FFF2-40B4-BE49-F238E27FC236}">
                <a16:creationId xmlns:a16="http://schemas.microsoft.com/office/drawing/2014/main" id="{0BABBAD0-E023-59D8-75FF-A244C1706471}"/>
              </a:ext>
            </a:extLst>
          </p:cNvPr>
          <p:cNvGrpSpPr/>
          <p:nvPr/>
        </p:nvGrpSpPr>
        <p:grpSpPr>
          <a:xfrm>
            <a:off x="4999575" y="4079151"/>
            <a:ext cx="874304" cy="786472"/>
            <a:chOff x="6818812" y="2162158"/>
            <a:chExt cx="1038497" cy="934170"/>
          </a:xfrm>
        </p:grpSpPr>
        <p:pic>
          <p:nvPicPr>
            <p:cNvPr id="14" name="图片 12">
              <a:extLst>
                <a:ext uri="{FF2B5EF4-FFF2-40B4-BE49-F238E27FC236}">
                  <a16:creationId xmlns:a16="http://schemas.microsoft.com/office/drawing/2014/main" id="{728BB0ED-FB0E-4A63-DB22-56491826F4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5" name="文本框 13">
              <a:extLst>
                <a:ext uri="{FF2B5EF4-FFF2-40B4-BE49-F238E27FC236}">
                  <a16:creationId xmlns:a16="http://schemas.microsoft.com/office/drawing/2014/main" id="{67BA79F4-1DCF-F332-2F3A-A76261060D4E}"/>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Tree>
    <p:extLst>
      <p:ext uri="{BB962C8B-B14F-4D97-AF65-F5344CB8AC3E}">
        <p14:creationId xmlns:p14="http://schemas.microsoft.com/office/powerpoint/2010/main" val="37984295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490714-C38A-4250-2878-4AA6A020CA3F}"/>
              </a:ext>
            </a:extLst>
          </p:cNvPr>
          <p:cNvGrpSpPr/>
          <p:nvPr/>
        </p:nvGrpSpPr>
        <p:grpSpPr>
          <a:xfrm>
            <a:off x="190085" y="1771379"/>
            <a:ext cx="4932095" cy="786472"/>
            <a:chOff x="5451247" y="2007987"/>
            <a:chExt cx="4932095" cy="786472"/>
          </a:xfrm>
        </p:grpSpPr>
        <p:sp>
          <p:nvSpPr>
            <p:cNvPr id="2" name="Rounded Rectangle 1">
              <a:extLst>
                <a:ext uri="{FF2B5EF4-FFF2-40B4-BE49-F238E27FC236}">
                  <a16:creationId xmlns:a16="http://schemas.microsoft.com/office/drawing/2014/main" id="{67738BB6-0DB3-06BF-CD46-7F6D29EB689E}"/>
                </a:ext>
              </a:extLst>
            </p:cNvPr>
            <p:cNvSpPr/>
            <p:nvPr/>
          </p:nvSpPr>
          <p:spPr>
            <a:xfrm>
              <a:off x="6027445" y="2084441"/>
              <a:ext cx="417330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A74AE1B0-9B81-8A38-9C30-FF09FE416998}"/>
                </a:ext>
              </a:extLst>
            </p:cNvPr>
            <p:cNvSpPr txBox="1"/>
            <p:nvPr/>
          </p:nvSpPr>
          <p:spPr>
            <a:xfrm>
              <a:off x="6278588" y="2109667"/>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Trải nghiệm cùng văn bản</a:t>
              </a:r>
            </a:p>
          </p:txBody>
        </p:sp>
        <p:grpSp>
          <p:nvGrpSpPr>
            <p:cNvPr id="4" name="组合 11">
              <a:extLst>
                <a:ext uri="{FF2B5EF4-FFF2-40B4-BE49-F238E27FC236}">
                  <a16:creationId xmlns:a16="http://schemas.microsoft.com/office/drawing/2014/main" id="{499722B8-02CE-4A20-8A9B-F186011178E3}"/>
                </a:ext>
              </a:extLst>
            </p:cNvPr>
            <p:cNvGrpSpPr/>
            <p:nvPr/>
          </p:nvGrpSpPr>
          <p:grpSpPr>
            <a:xfrm>
              <a:off x="5451247" y="2007987"/>
              <a:ext cx="874304" cy="786472"/>
              <a:chOff x="6818812" y="2162158"/>
              <a:chExt cx="1038497" cy="934170"/>
            </a:xfrm>
          </p:grpSpPr>
          <p:pic>
            <p:nvPicPr>
              <p:cNvPr id="8" name="图片 12">
                <a:extLst>
                  <a:ext uri="{FF2B5EF4-FFF2-40B4-BE49-F238E27FC236}">
                    <a16:creationId xmlns:a16="http://schemas.microsoft.com/office/drawing/2014/main" id="{9AE4B50A-CCFC-32BA-E75D-EDF42D3DCF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9" name="文本框 13">
                <a:extLst>
                  <a:ext uri="{FF2B5EF4-FFF2-40B4-BE49-F238E27FC236}">
                    <a16:creationId xmlns:a16="http://schemas.microsoft.com/office/drawing/2014/main" id="{D1EFD2F4-3A5F-2E0F-03A0-18BB43E80065}"/>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2" name="TextBox 21">
            <a:extLst>
              <a:ext uri="{FF2B5EF4-FFF2-40B4-BE49-F238E27FC236}">
                <a16:creationId xmlns:a16="http://schemas.microsoft.com/office/drawing/2014/main" id="{5AB9C094-2650-504F-BE28-CCC11E133A69}"/>
              </a:ext>
            </a:extLst>
          </p:cNvPr>
          <p:cNvSpPr txBox="1"/>
          <p:nvPr/>
        </p:nvSpPr>
        <p:spPr>
          <a:xfrm>
            <a:off x="3560720" y="969049"/>
            <a:ext cx="6096000" cy="463397"/>
          </a:xfrm>
          <a:prstGeom prst="rect">
            <a:avLst/>
          </a:prstGeom>
          <a:noFill/>
        </p:spPr>
        <p:txBody>
          <a:bodyPr wrap="square">
            <a:spAutoFit/>
          </a:bodyPr>
          <a:lstStyle/>
          <a:p>
            <a:pPr algn="just">
              <a:lnSpc>
                <a:spcPct val="150000"/>
              </a:lnSpc>
            </a:pPr>
            <a:r>
              <a:rPr lang="en-US" sz="1800" i="1" u="sng" dirty="0">
                <a:solidFill>
                  <a:srgbClr val="0563C1"/>
                </a:solidFill>
                <a:effectLst/>
                <a:latin typeface="Times New Roman" panose="02020603050405020304" pitchFamily="18" charset="0"/>
                <a:ea typeface="MS Mincho" panose="02020609040205080304" pitchFamily="49" charset="-128"/>
                <a:cs typeface="Times New Roman" panose="02020603050405020304" pitchFamily="18" charset="0"/>
                <a:hlinkClick r:id="rId3"/>
              </a:rPr>
              <a:t>https://www.youtube.com/watch?v=KGWJCAc4kGg</a:t>
            </a:r>
            <a:endParaRPr lang="en-VN" sz="16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8F0E305-3104-0238-3BE6-31BE54168F8B}"/>
              </a:ext>
            </a:extLst>
          </p:cNvPr>
          <p:cNvSpPr txBox="1"/>
          <p:nvPr/>
        </p:nvSpPr>
        <p:spPr>
          <a:xfrm>
            <a:off x="2982166" y="364068"/>
            <a:ext cx="6674554" cy="587148"/>
          </a:xfrm>
          <a:prstGeom prst="rect">
            <a:avLst/>
          </a:prstGeom>
          <a:noFill/>
        </p:spPr>
        <p:txBody>
          <a:bodyPr wrap="square">
            <a:spAutoFit/>
          </a:bodyPr>
          <a:lstStyle/>
          <a:p>
            <a:pPr algn="just">
              <a:lnSpc>
                <a:spcPct val="150000"/>
              </a:lnSpc>
            </a:pP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chia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xúc</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hát</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28" name="图片 16">
            <a:extLst>
              <a:ext uri="{FF2B5EF4-FFF2-40B4-BE49-F238E27FC236}">
                <a16:creationId xmlns:a16="http://schemas.microsoft.com/office/drawing/2014/main" id="{659A1570-74A6-D45A-0596-32498ED7CA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30" name="图片 15">
            <a:extLst>
              <a:ext uri="{FF2B5EF4-FFF2-40B4-BE49-F238E27FC236}">
                <a16:creationId xmlns:a16="http://schemas.microsoft.com/office/drawing/2014/main" id="{6F1ED3A1-573B-ED59-ED3C-80440863D0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1881" y="25599"/>
            <a:ext cx="1950720" cy="1770695"/>
          </a:xfrm>
          <a:prstGeom prst="rect">
            <a:avLst/>
          </a:prstGeom>
        </p:spPr>
      </p:pic>
      <p:sp>
        <p:nvSpPr>
          <p:cNvPr id="34" name="TextBox 33">
            <a:extLst>
              <a:ext uri="{FF2B5EF4-FFF2-40B4-BE49-F238E27FC236}">
                <a16:creationId xmlns:a16="http://schemas.microsoft.com/office/drawing/2014/main" id="{6697F10D-E1CF-06EC-E075-2AAF6FF4DE0C}"/>
              </a:ext>
            </a:extLst>
          </p:cNvPr>
          <p:cNvSpPr txBox="1"/>
          <p:nvPr/>
        </p:nvSpPr>
        <p:spPr>
          <a:xfrm>
            <a:off x="895369" y="3009746"/>
            <a:ext cx="6110514" cy="2308324"/>
          </a:xfrm>
          <a:prstGeom prst="rect">
            <a:avLst/>
          </a:prstGeom>
          <a:noFill/>
        </p:spPr>
        <p:txBody>
          <a:bodyPr wrap="square">
            <a:spAutoFit/>
          </a:bodyPr>
          <a:lstStyle/>
          <a:p>
            <a:pPr algn="just">
              <a:lnSpc>
                <a:spcPct val="150000"/>
              </a:lnSpc>
            </a:pP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Khi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sinh</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vi-VN"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p>
          <a:p>
            <a:pPr algn="just">
              <a:lnSpc>
                <a:spcPct val="150000"/>
              </a:lnSpc>
            </a:pPr>
            <a:r>
              <a:rPr lang="vi-VN"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N</a:t>
            </a:r>
            <a:r>
              <a:rPr lang="vi-VN"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hịp, đọc diễn cảm</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dirty="0" smtClean="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Lưu </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ý dừng đọc đúng thời điểm để </a:t>
            </a:r>
          </a:p>
          <a:p>
            <a:pPr algn="just">
              <a:lnSpc>
                <a:spcPct val="150000"/>
              </a:lnSpc>
            </a:pP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trả</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hộp</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dẫn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E47F0A44-343B-E2B3-B0E8-3029FACD2744}"/>
              </a:ext>
            </a:extLst>
          </p:cNvPr>
          <p:cNvGrpSpPr/>
          <p:nvPr/>
        </p:nvGrpSpPr>
        <p:grpSpPr>
          <a:xfrm>
            <a:off x="7672983" y="3485758"/>
            <a:ext cx="4480194" cy="3375579"/>
            <a:chOff x="6608720" y="2844494"/>
            <a:chExt cx="4480194" cy="3375579"/>
          </a:xfrm>
        </p:grpSpPr>
        <p:grpSp>
          <p:nvGrpSpPr>
            <p:cNvPr id="36" name="Google Shape;502;p33">
              <a:extLst>
                <a:ext uri="{FF2B5EF4-FFF2-40B4-BE49-F238E27FC236}">
                  <a16:creationId xmlns:a16="http://schemas.microsoft.com/office/drawing/2014/main" id="{EF003EE3-1DA9-4675-5536-9555A9D72B70}"/>
                </a:ext>
              </a:extLst>
            </p:cNvPr>
            <p:cNvGrpSpPr/>
            <p:nvPr/>
          </p:nvGrpSpPr>
          <p:grpSpPr>
            <a:xfrm>
              <a:off x="6608720" y="2844494"/>
              <a:ext cx="4480194" cy="3375579"/>
              <a:chOff x="309900" y="238100"/>
              <a:chExt cx="7048350" cy="5237800"/>
            </a:xfrm>
            <a:solidFill>
              <a:schemeClr val="accent2">
                <a:lumMod val="20000"/>
                <a:lumOff val="80000"/>
              </a:schemeClr>
            </a:solidFill>
          </p:grpSpPr>
          <p:sp>
            <p:nvSpPr>
              <p:cNvPr id="37" name="Google Shape;503;p33">
                <a:extLst>
                  <a:ext uri="{FF2B5EF4-FFF2-40B4-BE49-F238E27FC236}">
                    <a16:creationId xmlns:a16="http://schemas.microsoft.com/office/drawing/2014/main" id="{582438DB-1F14-5685-E304-2CD27DEF83E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38" name="Google Shape;504;p33">
                <a:extLst>
                  <a:ext uri="{FF2B5EF4-FFF2-40B4-BE49-F238E27FC236}">
                    <a16:creationId xmlns:a16="http://schemas.microsoft.com/office/drawing/2014/main" id="{C8AD53A3-3D6E-52F4-B613-351CC917FF01}"/>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39" name="Google Shape;505;p33">
                <a:extLst>
                  <a:ext uri="{FF2B5EF4-FFF2-40B4-BE49-F238E27FC236}">
                    <a16:creationId xmlns:a16="http://schemas.microsoft.com/office/drawing/2014/main" id="{380F189F-061B-0293-37DD-CF602347984C}"/>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0" name="Google Shape;506;p33">
                <a:extLst>
                  <a:ext uri="{FF2B5EF4-FFF2-40B4-BE49-F238E27FC236}">
                    <a16:creationId xmlns:a16="http://schemas.microsoft.com/office/drawing/2014/main" id="{B0101570-E680-E684-2385-83A23DD2CE38}"/>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1" name="Google Shape;507;p33">
                <a:extLst>
                  <a:ext uri="{FF2B5EF4-FFF2-40B4-BE49-F238E27FC236}">
                    <a16:creationId xmlns:a16="http://schemas.microsoft.com/office/drawing/2014/main" id="{089E04F9-0563-C36B-8F50-091AA9D1F7D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2" name="Google Shape;508;p33">
                <a:extLst>
                  <a:ext uri="{FF2B5EF4-FFF2-40B4-BE49-F238E27FC236}">
                    <a16:creationId xmlns:a16="http://schemas.microsoft.com/office/drawing/2014/main" id="{51257652-8DC5-AD2D-3204-38E8BABB036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3" name="Google Shape;509;p33">
                <a:extLst>
                  <a:ext uri="{FF2B5EF4-FFF2-40B4-BE49-F238E27FC236}">
                    <a16:creationId xmlns:a16="http://schemas.microsoft.com/office/drawing/2014/main" id="{3B01CC73-2DEC-00FB-149F-11829397B926}"/>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4" name="Google Shape;510;p33">
                <a:extLst>
                  <a:ext uri="{FF2B5EF4-FFF2-40B4-BE49-F238E27FC236}">
                    <a16:creationId xmlns:a16="http://schemas.microsoft.com/office/drawing/2014/main" id="{C51C37C8-84E6-A230-C9A0-EB6781B6794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5" name="Google Shape;511;p33">
                <a:extLst>
                  <a:ext uri="{FF2B5EF4-FFF2-40B4-BE49-F238E27FC236}">
                    <a16:creationId xmlns:a16="http://schemas.microsoft.com/office/drawing/2014/main" id="{3DC415BF-86E3-5FAD-3059-77CE9ED179D9}"/>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id="{D6B6ACDF-DF2D-EBA2-BAFF-3E449092CA02}"/>
                </a:ext>
              </a:extLst>
            </p:cNvPr>
            <p:cNvSpPr txBox="1"/>
            <p:nvPr/>
          </p:nvSpPr>
          <p:spPr>
            <a:xfrm>
              <a:off x="7125790" y="3573140"/>
              <a:ext cx="3366258" cy="1938992"/>
            </a:xfrm>
            <a:prstGeom prst="rect">
              <a:avLst/>
            </a:prstGeom>
            <a:noFill/>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nghe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biệt</a:t>
              </a:r>
              <a:r>
                <a:rPr lang="en-US" sz="2400" i="1" dirty="0">
                  <a:latin typeface="Times New Roman" panose="02020603050405020304" pitchFamily="18" charset="0"/>
                  <a:cs typeface="Times New Roman" panose="02020603050405020304" pitchFamily="18" charset="0"/>
                </a:rPr>
                <a:t> so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1768B4AB-8F68-D5F2-6AF3-7709FA7CE91F}"/>
              </a:ext>
            </a:extLst>
          </p:cNvPr>
          <p:cNvGrpSpPr/>
          <p:nvPr/>
        </p:nvGrpSpPr>
        <p:grpSpPr>
          <a:xfrm>
            <a:off x="5245185" y="1205553"/>
            <a:ext cx="3878280" cy="3543711"/>
            <a:chOff x="5245185" y="1205553"/>
            <a:chExt cx="3878280" cy="3543711"/>
          </a:xfrm>
        </p:grpSpPr>
        <p:pic>
          <p:nvPicPr>
            <p:cNvPr id="48" name="图片 11">
              <a:extLst>
                <a:ext uri="{FF2B5EF4-FFF2-40B4-BE49-F238E27FC236}">
                  <a16:creationId xmlns:a16="http://schemas.microsoft.com/office/drawing/2014/main" id="{3F915911-F893-E832-631B-91D4749F19D1}"/>
                </a:ext>
              </a:extLst>
            </p:cNvPr>
            <p:cNvPicPr>
              <a:picLocks noChangeAspect="1"/>
            </p:cNvPicPr>
            <p:nvPr/>
          </p:nvPicPr>
          <p:blipFill>
            <a:blip r:embed="rId6" cstate="print"/>
            <a:stretch>
              <a:fillRect/>
            </a:stretch>
          </p:blipFill>
          <p:spPr>
            <a:xfrm>
              <a:off x="5245185" y="1205553"/>
              <a:ext cx="3878280" cy="3543711"/>
            </a:xfrm>
            <a:prstGeom prst="rect">
              <a:avLst/>
            </a:prstGeom>
            <a:noFill/>
          </p:spPr>
        </p:pic>
        <p:sp>
          <p:nvSpPr>
            <p:cNvPr id="49" name="Rectangle 48">
              <a:extLst>
                <a:ext uri="{FF2B5EF4-FFF2-40B4-BE49-F238E27FC236}">
                  <a16:creationId xmlns:a16="http://schemas.microsoft.com/office/drawing/2014/main" id="{9B74FE9C-7A08-FD07-471F-1CCCDC625F79}"/>
                </a:ext>
              </a:extLst>
            </p:cNvPr>
            <p:cNvSpPr/>
            <p:nvPr/>
          </p:nvSpPr>
          <p:spPr>
            <a:xfrm>
              <a:off x="5567256" y="2349115"/>
              <a:ext cx="2944488"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a:t>
              </a:r>
            </a:p>
            <a:p>
              <a:pPr algn="ctr"/>
              <a:r>
                <a:rPr lang="en-US" sz="2400" b="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97940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checkerboard(across)">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linds(horizont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grpSp>
        <p:nvGrpSpPr>
          <p:cNvPr id="29" name="Group 28">
            <a:extLst>
              <a:ext uri="{FF2B5EF4-FFF2-40B4-BE49-F238E27FC236}">
                <a16:creationId xmlns:a16="http://schemas.microsoft.com/office/drawing/2014/main" id="{90878167-2334-404E-0593-F55A18C42E42}"/>
              </a:ext>
            </a:extLst>
          </p:cNvPr>
          <p:cNvGrpSpPr/>
          <p:nvPr/>
        </p:nvGrpSpPr>
        <p:grpSpPr>
          <a:xfrm>
            <a:off x="6871656" y="2405444"/>
            <a:ext cx="5146173" cy="3414784"/>
            <a:chOff x="6262056" y="1650702"/>
            <a:chExt cx="5146173" cy="3414784"/>
          </a:xfrm>
        </p:grpSpPr>
        <p:pic>
          <p:nvPicPr>
            <p:cNvPr id="23" name="图片 3">
              <a:extLst>
                <a:ext uri="{FF2B5EF4-FFF2-40B4-BE49-F238E27FC236}">
                  <a16:creationId xmlns:a16="http://schemas.microsoft.com/office/drawing/2014/main" id="{766D017B-E92B-EE20-43BF-E3F5D4257D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2056" y="1650702"/>
              <a:ext cx="5146173" cy="341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EF0F312E-D3D0-8F95-EAD1-A72BF523D5F4}"/>
                </a:ext>
              </a:extLst>
            </p:cNvPr>
            <p:cNvSpPr txBox="1"/>
            <p:nvPr/>
          </p:nvSpPr>
          <p:spPr>
            <a:xfrm>
              <a:off x="6670699" y="2368333"/>
              <a:ext cx="4328886" cy="2345322"/>
            </a:xfrm>
            <a:prstGeom prst="rect">
              <a:avLst/>
            </a:prstGeom>
            <a:noFill/>
          </p:spPr>
          <p:txBody>
            <a:bodyPr wrap="square">
              <a:spAutoFit/>
            </a:bodyPr>
            <a:lstStyle/>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 Trong lời mẹ hát được viết theo thể thơ nào?</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về cách gieo vần của bài thơ. Căn cứ vào đâu để em xác định như vậy?</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6C9A49DB-E199-31A4-0F2E-7A30A0819692}"/>
              </a:ext>
            </a:extLst>
          </p:cNvPr>
          <p:cNvSpPr txBox="1"/>
          <p:nvPr/>
        </p:nvSpPr>
        <p:spPr>
          <a:xfrm>
            <a:off x="1086328" y="1519019"/>
            <a:ext cx="5146173" cy="4524315"/>
          </a:xfrm>
          <a:prstGeom prst="rect">
            <a:avLst/>
          </a:prstGeom>
          <a:noFill/>
        </p:spPr>
        <p:txBody>
          <a:bodyPr wrap="square">
            <a:spAutoFit/>
          </a:bodyPr>
          <a:lstStyle/>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Thể thơ: 6 chữ</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Cách gieo vần: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Gieo vần cách: ngào – dao; xanh – anh; trầu – </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cau;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con – hơn; rồi – nôi; sờn – thơm; nao – cao; ra – xa</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Căn cứ xác định: Vần cách là trường hợp tiếng cuối ở hai dòng thơ cách nhau vần với nhau</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 name="图片 16">
            <a:extLst>
              <a:ext uri="{FF2B5EF4-FFF2-40B4-BE49-F238E27FC236}">
                <a16:creationId xmlns:a16="http://schemas.microsoft.com/office/drawing/2014/main" id="{69E98C0C-C846-D360-6F3F-123098FB2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988717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pic>
        <p:nvPicPr>
          <p:cNvPr id="3" name="图片 3">
            <a:extLst>
              <a:ext uri="{FF2B5EF4-FFF2-40B4-BE49-F238E27FC236}">
                <a16:creationId xmlns:a16="http://schemas.microsoft.com/office/drawing/2014/main" id="{24D00C4D-DEE0-24D4-888E-B783A6567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6514" y="854848"/>
            <a:ext cx="4891315" cy="600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35AB565-2185-E686-6164-C54555D0EC73}"/>
              </a:ext>
            </a:extLst>
          </p:cNvPr>
          <p:cNvSpPr txBox="1"/>
          <p:nvPr/>
        </p:nvSpPr>
        <p:spPr>
          <a:xfrm>
            <a:off x="7547429" y="2323807"/>
            <a:ext cx="4098507" cy="3730317"/>
          </a:xfrm>
          <a:prstGeom prst="rect">
            <a:avLst/>
          </a:prstGeom>
          <a:noFill/>
        </p:spPr>
        <p:txBody>
          <a:bodyPr wrap="square">
            <a:spAutoFit/>
          </a:bodyPr>
          <a:lstStyle/>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hãy điền vào sơ đồ bố cục bài thơ theo PHT số 2 và nhận xét về nét độc đáo của bố cục bài thơ (Hs thảo luận nhóm đôi)</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ra nét đặc sắc trong các hình ảnh: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Chòng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chành</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võng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Vầng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trăng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ngát</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cau</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C2D83BB-9F31-CF20-F29A-4ABCDE954AE7}"/>
              </a:ext>
            </a:extLst>
          </p:cNvPr>
          <p:cNvSpPr txBox="1"/>
          <p:nvPr/>
        </p:nvSpPr>
        <p:spPr>
          <a:xfrm>
            <a:off x="798287" y="1511193"/>
            <a:ext cx="3757919" cy="830997"/>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Bố cục, mạch cảm xúc: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Sơ đồ bố cục:</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DCCE744-AC88-6D1D-0E5D-49A6167C23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5335" y="2411386"/>
            <a:ext cx="4160665" cy="4076499"/>
          </a:xfrm>
          <a:prstGeom prst="rect">
            <a:avLst/>
          </a:prstGeom>
          <a:noFill/>
        </p:spPr>
      </p:pic>
      <p:pic>
        <p:nvPicPr>
          <p:cNvPr id="18" name="图片 16">
            <a:extLst>
              <a:ext uri="{FF2B5EF4-FFF2-40B4-BE49-F238E27FC236}">
                <a16:creationId xmlns:a16="http://schemas.microsoft.com/office/drawing/2014/main" id="{A866F147-7DBA-F0B1-EAD1-DC5D44542D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365864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sp>
        <p:nvSpPr>
          <p:cNvPr id="14" name="TextBox 13">
            <a:extLst>
              <a:ext uri="{FF2B5EF4-FFF2-40B4-BE49-F238E27FC236}">
                <a16:creationId xmlns:a16="http://schemas.microsoft.com/office/drawing/2014/main" id="{5C2D83BB-9F31-CF20-F29A-4ABCDE954AE7}"/>
              </a:ext>
            </a:extLst>
          </p:cNvPr>
          <p:cNvSpPr txBox="1"/>
          <p:nvPr/>
        </p:nvSpPr>
        <p:spPr>
          <a:xfrm>
            <a:off x="798287" y="1511193"/>
            <a:ext cx="3757919" cy="830997"/>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Bố cục, mạch cảm xúc: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Sơ đồ bố cục:</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DCCE744-AC88-6D1D-0E5D-49A6167C23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156" y="2543450"/>
            <a:ext cx="4011836" cy="3871134"/>
          </a:xfrm>
          <a:prstGeom prst="rect">
            <a:avLst/>
          </a:prstGeom>
          <a:noFill/>
        </p:spPr>
      </p:pic>
      <p:sp>
        <p:nvSpPr>
          <p:cNvPr id="2" name="Rounded Rectangle 1">
            <a:extLst>
              <a:ext uri="{FF2B5EF4-FFF2-40B4-BE49-F238E27FC236}">
                <a16:creationId xmlns:a16="http://schemas.microsoft.com/office/drawing/2014/main" id="{59C0E72C-2347-4A58-EB6E-7EC5581951A8}"/>
              </a:ext>
            </a:extLst>
          </p:cNvPr>
          <p:cNvSpPr/>
          <p:nvPr/>
        </p:nvSpPr>
        <p:spPr>
          <a:xfrm>
            <a:off x="5341257" y="1936148"/>
            <a:ext cx="6435587" cy="4478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B18011BF-5619-303B-28FB-9C145B0D8706}"/>
              </a:ext>
            </a:extLst>
          </p:cNvPr>
          <p:cNvSpPr txBox="1"/>
          <p:nvPr/>
        </p:nvSpPr>
        <p:spPr>
          <a:xfrm>
            <a:off x="5593346" y="2079375"/>
            <a:ext cx="6117770" cy="4247317"/>
          </a:xfrm>
          <a:prstGeom prst="rect">
            <a:avLst/>
          </a:prstGeom>
          <a:noFill/>
        </p:spPr>
        <p:txBody>
          <a:bodyPr wrap="square">
            <a:spAutoFit/>
          </a:bodyPr>
          <a:lstStyle/>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Nét độc đáo của bố cục bài thơ</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Gợi tả sự lớn dần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của con</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từ khi con còn bé đến lúc trưởng thành song hành với dấu ấn thời gian trong cuộc đời mẹ. Khi đứa con còn nằm võng: lời ru mở ra hình ảnh quê hương đất nước (khổ 1,2), qua lời ru, con thấu hiểu những tảo tần, vất vả, hi sinh của người mẹ qua thời gian (các khổ 3 – 7), hình ảnh thơ mở rộng ra ý nghĩa của lời mẹ ru: lời ru giúp con lớn lên, trưởng thành (khổ cuối)</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Đây cũng chính là mạch cảm xúc của bài thơ</a:t>
            </a:r>
            <a:endParaRPr lang="en-V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图片 16">
            <a:extLst>
              <a:ext uri="{FF2B5EF4-FFF2-40B4-BE49-F238E27FC236}">
                <a16:creationId xmlns:a16="http://schemas.microsoft.com/office/drawing/2014/main" id="{78DDA312-A445-7084-4347-C6F3FC174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151468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sp>
        <p:nvSpPr>
          <p:cNvPr id="3" name="TextBox 2">
            <a:extLst>
              <a:ext uri="{FF2B5EF4-FFF2-40B4-BE49-F238E27FC236}">
                <a16:creationId xmlns:a16="http://schemas.microsoft.com/office/drawing/2014/main" id="{3BB177A4-069B-AE81-6218-6ADDA3B9B8DD}"/>
              </a:ext>
            </a:extLst>
          </p:cNvPr>
          <p:cNvSpPr txBox="1"/>
          <p:nvPr/>
        </p:nvSpPr>
        <p:spPr>
          <a:xfrm>
            <a:off x="710087" y="1511193"/>
            <a:ext cx="6117770" cy="3903954"/>
          </a:xfrm>
          <a:prstGeom prst="rect">
            <a:avLst/>
          </a:prstGeom>
          <a:noFill/>
        </p:spPr>
        <p:txBody>
          <a:bodyPr wrap="square">
            <a:spAutoFit/>
          </a:bodyPr>
          <a:lstStyle/>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Hình ảnh</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Nhịp võng chòng chành: gợi tả người mẹ đưa võng ru con, đồng thời gợi tả âm điệu trầm bổng của những câu ca dao mẹ ru con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Vầng trăng mẹ thời con gái,/ Vẫn còn thơm ngát hương cau: gợi tả vẻ đẹp rạng rỡ của mẹ thời trẻ</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AEC75BA2-F212-801B-A4C2-DAEA3F56A74D}"/>
              </a:ext>
            </a:extLst>
          </p:cNvPr>
          <p:cNvGrpSpPr/>
          <p:nvPr/>
        </p:nvGrpSpPr>
        <p:grpSpPr>
          <a:xfrm>
            <a:off x="7461247" y="3295130"/>
            <a:ext cx="4730753" cy="3139129"/>
            <a:chOff x="7226248" y="3428999"/>
            <a:chExt cx="4730753" cy="3139129"/>
          </a:xfrm>
        </p:grpSpPr>
        <p:pic>
          <p:nvPicPr>
            <p:cNvPr id="6" name="图片 3">
              <a:extLst>
                <a:ext uri="{FF2B5EF4-FFF2-40B4-BE49-F238E27FC236}">
                  <a16:creationId xmlns:a16="http://schemas.microsoft.com/office/drawing/2014/main" id="{59F14FDE-B780-D7C8-D97E-4253DB9416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6248" y="3428999"/>
              <a:ext cx="4730753" cy="31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87E4AFF-BF45-6402-AA28-AA147CC25552}"/>
                </a:ext>
              </a:extLst>
            </p:cNvPr>
            <p:cNvSpPr txBox="1"/>
            <p:nvPr/>
          </p:nvSpPr>
          <p:spPr>
            <a:xfrm>
              <a:off x="7994072" y="4479017"/>
              <a:ext cx="3717044" cy="1323439"/>
            </a:xfrm>
            <a:prstGeom prst="rect">
              <a:avLst/>
            </a:prstGeom>
            <a:noFill/>
          </p:spPr>
          <p:txBody>
            <a:bodyPr wrap="square">
              <a:spAutoFit/>
            </a:bodyPr>
            <a:lstStyle/>
            <a:p>
              <a:r>
                <a:rPr lang="vi-VN" sz="2000" i="1" dirty="0">
                  <a:effectLst/>
                  <a:latin typeface="Times New Roman" panose="02020603050405020304" pitchFamily="18" charset="0"/>
                  <a:ea typeface="Times New Roman" panose="02020603050405020304" pitchFamily="18" charset="0"/>
                </a:rPr>
                <a:t>Hs thảo luận nhóm 4-6 em để hoàn thành PHT số 3: </a:t>
              </a:r>
            </a:p>
            <a:p>
              <a:r>
                <a:rPr lang="vi-VN" sz="2000" i="1" dirty="0">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Tìm hiểu về hình ảnh người mẹ trong khổ thơ 3 – 7 </a:t>
              </a:r>
              <a:endParaRPr lang="en-VN" sz="2000" dirty="0"/>
            </a:p>
          </p:txBody>
        </p:sp>
      </p:grpSp>
      <p:pic>
        <p:nvPicPr>
          <p:cNvPr id="16" name="图片 16">
            <a:extLst>
              <a:ext uri="{FF2B5EF4-FFF2-40B4-BE49-F238E27FC236}">
                <a16:creationId xmlns:a16="http://schemas.microsoft.com/office/drawing/2014/main" id="{0803BE6F-8561-577D-9D57-9D1D7EB020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71787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graphicFrame>
        <p:nvGraphicFramePr>
          <p:cNvPr id="2" name="Table 1">
            <a:extLst>
              <a:ext uri="{FF2B5EF4-FFF2-40B4-BE49-F238E27FC236}">
                <a16:creationId xmlns:a16="http://schemas.microsoft.com/office/drawing/2014/main" id="{ECFAC847-6BA3-2C10-0DF8-D89E21E4D83F}"/>
              </a:ext>
            </a:extLst>
          </p:cNvPr>
          <p:cNvGraphicFramePr>
            <a:graphicFrameLocks noGrp="1"/>
          </p:cNvGraphicFramePr>
          <p:nvPr>
            <p:extLst>
              <p:ext uri="{D42A27DB-BD31-4B8C-83A1-F6EECF244321}">
                <p14:modId xmlns:p14="http://schemas.microsoft.com/office/powerpoint/2010/main" val="2752212829"/>
              </p:ext>
            </p:extLst>
          </p:nvPr>
        </p:nvGraphicFramePr>
        <p:xfrm>
          <a:off x="1030515" y="2375963"/>
          <a:ext cx="10130970" cy="4010107"/>
        </p:xfrm>
        <a:graphic>
          <a:graphicData uri="http://schemas.openxmlformats.org/drawingml/2006/table">
            <a:tbl>
              <a:tblPr firstRow="1" firstCol="1" bandRow="1">
                <a:tableStyleId>{EB344D84-9AFB-497E-A393-DC336BA19D2E}</a:tableStyleId>
              </a:tblPr>
              <a:tblGrid>
                <a:gridCol w="3048181">
                  <a:extLst>
                    <a:ext uri="{9D8B030D-6E8A-4147-A177-3AD203B41FA5}">
                      <a16:colId xmlns:a16="http://schemas.microsoft.com/office/drawing/2014/main" val="2526053307"/>
                    </a:ext>
                  </a:extLst>
                </a:gridCol>
                <a:gridCol w="3782706">
                  <a:extLst>
                    <a:ext uri="{9D8B030D-6E8A-4147-A177-3AD203B41FA5}">
                      <a16:colId xmlns:a16="http://schemas.microsoft.com/office/drawing/2014/main" val="2918834232"/>
                    </a:ext>
                  </a:extLst>
                </a:gridCol>
                <a:gridCol w="3300083">
                  <a:extLst>
                    <a:ext uri="{9D8B030D-6E8A-4147-A177-3AD203B41FA5}">
                      <a16:colId xmlns:a16="http://schemas.microsoft.com/office/drawing/2014/main" val="4274356619"/>
                    </a:ext>
                  </a:extLst>
                </a:gridCol>
              </a:tblGrid>
              <a:tr h="971558">
                <a:tc>
                  <a:txBody>
                    <a:bodyPr/>
                    <a:lstStyle/>
                    <a:p>
                      <a:pPr algn="ctr">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Hình ảnh miêu tả người mẹ trong khổ 3 – 7 </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Nhận xét về hình ảnh người mẹ</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Nét độc đáo trong cách khắc họa người mẹ</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466078"/>
                  </a:ext>
                </a:extLst>
              </a:tr>
              <a:tr h="3038549">
                <a:tc>
                  <a:txBody>
                    <a:bodyPr/>
                    <a:lstStyle/>
                    <a:p>
                      <a:pPr algn="just">
                        <a:lnSpc>
                          <a:spcPct val="150000"/>
                        </a:lnSpc>
                      </a:pPr>
                      <a:r>
                        <a:rPr lang="vi-VN" sz="2000" b="0" dirty="0">
                          <a:solidFill>
                            <a:schemeClr val="tx1"/>
                          </a:solidFill>
                          <a:effectLst/>
                          <a:latin typeface="Times New Roman" panose="02020603050405020304" pitchFamily="18" charset="0"/>
                          <a:cs typeface="Times New Roman" panose="02020603050405020304" pitchFamily="18" charset="0"/>
                        </a:rPr>
                        <a:t>Vầng trăng, người mẹ vừa giã gạo vừa ru con, tấm áo bạc phếch bạc phơ, bục mối chỉ sờn, màu trắng trên mái tóc mẹ, lưng mẹ còng </a:t>
                      </a:r>
                      <a:r>
                        <a:rPr lang="vi-VN" sz="2000" b="0" dirty="0" smtClean="0">
                          <a:solidFill>
                            <a:schemeClr val="tx1"/>
                          </a:solidFill>
                          <a:effectLst/>
                          <a:latin typeface="Times New Roman" panose="02020603050405020304" pitchFamily="18" charset="0"/>
                          <a:cs typeface="Times New Roman" panose="02020603050405020304" pitchFamily="18" charset="0"/>
                        </a:rPr>
                        <a:t>xuống.</a:t>
                      </a:r>
                      <a:endParaRPr lang="en-VN"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 Hình ảnh người mẹ với vẻ đẹp của thời con gái nhưng đó còn là sự tần tảo, chịu thương chịu khó trong lao động, vất vả vì con cái. Dù vất vả nhưng lời ru của mẹ vẫn ngọt ngào, đầy ắp yêu thương, sự thảo </a:t>
                      </a:r>
                      <a:r>
                        <a:rPr lang="vi-VN" sz="2000" dirty="0" smtClean="0">
                          <a:solidFill>
                            <a:schemeClr val="tx1"/>
                          </a:solidFill>
                          <a:effectLst/>
                          <a:latin typeface="Times New Roman" panose="02020603050405020304" pitchFamily="18" charset="0"/>
                          <a:cs typeface="Times New Roman" panose="02020603050405020304" pitchFamily="18" charset="0"/>
                        </a:rPr>
                        <a:t>thơm.</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 Người mẹ được khắc họa lẫn vào lời ru, hình ảnh mẹ trong từng khổ thơ hiện lên song hành với tình cảm của con với </a:t>
                      </a:r>
                      <a:r>
                        <a:rPr lang="vi-VN" sz="2000" dirty="0" smtClean="0">
                          <a:solidFill>
                            <a:schemeClr val="tx1"/>
                          </a:solidFill>
                          <a:effectLst/>
                          <a:latin typeface="Times New Roman" panose="02020603050405020304" pitchFamily="18" charset="0"/>
                          <a:cs typeface="Times New Roman" panose="02020603050405020304" pitchFamily="18" charset="0"/>
                        </a:rPr>
                        <a:t>mẹ.</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430457"/>
                  </a:ext>
                </a:extLst>
              </a:tr>
            </a:tbl>
          </a:graphicData>
        </a:graphic>
      </p:graphicFrame>
      <p:sp>
        <p:nvSpPr>
          <p:cNvPr id="12" name="TextBox 11">
            <a:extLst>
              <a:ext uri="{FF2B5EF4-FFF2-40B4-BE49-F238E27FC236}">
                <a16:creationId xmlns:a16="http://schemas.microsoft.com/office/drawing/2014/main" id="{76E315DC-EE62-39E7-6EC6-2100C96B6586}"/>
              </a:ext>
            </a:extLst>
          </p:cNvPr>
          <p:cNvSpPr txBox="1"/>
          <p:nvPr/>
        </p:nvSpPr>
        <p:spPr>
          <a:xfrm>
            <a:off x="1139380" y="1403137"/>
            <a:ext cx="6117770" cy="587148"/>
          </a:xfrm>
          <a:prstGeom prst="rect">
            <a:avLst/>
          </a:prstGeom>
          <a:noFill/>
        </p:spPr>
        <p:txBody>
          <a:bodyPr wrap="square">
            <a:spAutoFit/>
          </a:bodyPr>
          <a:lstStyle/>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Hình ảnh người mẹ trong khổ 3 – 7 </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13" name="图片 16">
            <a:extLst>
              <a:ext uri="{FF2B5EF4-FFF2-40B4-BE49-F238E27FC236}">
                <a16:creationId xmlns:a16="http://schemas.microsoft.com/office/drawing/2014/main" id="{C7E2057F-1F50-405C-D891-082708B5E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198920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1545</Words>
  <Application>Microsoft Office PowerPoint</Application>
  <PresentationFormat>Widescreen</PresentationFormat>
  <Paragraphs>147</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SimSun</vt:lpstr>
      <vt:lpstr>.VnTime</vt:lpstr>
      <vt:lpstr>Arial</vt:lpstr>
      <vt:lpstr>Calibri</vt:lpstr>
      <vt:lpstr>Calibri Light</vt:lpstr>
      <vt:lpstr>等线</vt:lpstr>
      <vt:lpstr>KaiTi</vt:lpstr>
      <vt:lpstr>MS Mincho</vt:lpstr>
      <vt:lpstr>Times New Roman</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Nguyen</dc:creator>
  <cp:lastModifiedBy>Van Nguyen</cp:lastModifiedBy>
  <cp:revision>13</cp:revision>
  <dcterms:created xsi:type="dcterms:W3CDTF">2023-08-19T13:17:04Z</dcterms:created>
  <dcterms:modified xsi:type="dcterms:W3CDTF">2023-09-09T13:51:26Z</dcterms:modified>
</cp:coreProperties>
</file>